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67" r:id="rId15"/>
    <p:sldId id="274" r:id="rId16"/>
    <p:sldId id="277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2714C-F475-4D38-99F7-5D36B185F7E2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5C54A-B433-4FFB-B11D-5D9E1CB3A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C54A-B433-4FFB-B11D-5D9E1CB3ABC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055052-06F3-4A56-96F4-01732D68BBB4}" type="datetimeFigureOut">
              <a:rPr lang="ru-RU" smtClean="0"/>
              <a:pPr/>
              <a:t>20.09.2011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C013ED-5C7E-4738-87F7-F1BCEC6E782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143116"/>
            <a:ext cx="835824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 Black" pitchFamily="34" charset="0"/>
              </a:rPr>
              <a:t> </a:t>
            </a:r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Алгоритм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/>
              <a:t>-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подробное описание последовательности арифметических и логических действий, расположенных в строгом логическом порядке и позволяющих решить конкретную задачу.</a:t>
            </a:r>
            <a:endParaRPr lang="ru-RU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500174"/>
            <a:ext cx="842968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Язык программирования имеет очень ограниченное количество «слов» и строгие правила записи команд.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Синтаксис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совокупность этих требований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Семантика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смысл команд и других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      конструкций языка.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Алфавит языка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Turbo Pascal.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928802"/>
            <a:ext cx="821537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все латинские прописные и строчные буквы, знак нижнего подчёркивания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арабские цифры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знаки + - * /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&gt; &lt;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( ) и др.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служебные слова(зарезервированные слова):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1.операторы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2.функции (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sin,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cos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др.)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ключевые слова(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var,end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др.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5725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Ссылка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 нужное место программы может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осуществляться по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метке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2. Метка размещается в отдельной строке,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начинается с буквы и содержит любое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количество букв и цифр.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3. После метки ставится двоеточие.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4. Метка должна быть описана в разделе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описания меток.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Например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х:=х +1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…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GOTO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aa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285860"/>
            <a:ext cx="850112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Компиляция и запуск программы осуществляется комбинацией клавиш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CTRL   F9  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Увидеть результат можно с помощью комбинацией клавиш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ALT   F5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0004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Структура программы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5729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Программа состоит из строк.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Одна строка содержит 1 или несколько операторов ,     разделенных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точкой с запятой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Если строка заключена в фигурные скобки (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{ }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то строка воспринимается как комментарий.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Имя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образуется из латинских букв, знака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подчёркивания и цифр.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Начинается с буквы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733246"/>
            <a:ext cx="735811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Program 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имя;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{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Описательная часть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Label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;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меток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Const            ;  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постоянных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Type              ;  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типов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;  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переменных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Procedure     ;  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процедур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Function        ;  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раздел функций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BEGIN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Исполняем часть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END.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05800" cy="1143000"/>
          </a:xfrm>
        </p:spPr>
        <p:txBody>
          <a:bodyPr/>
          <a:lstStyle/>
          <a:p>
            <a:r>
              <a:rPr lang="ru-RU" dirty="0" smtClean="0"/>
              <a:t>Типы данных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2844" y="1428736"/>
            <a:ext cx="80010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Тип определяет множество значений, которые могут принимать объекты программы(константы и переменные), а также совокупность операций, допустимых над этими значениями.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1.Скалярные (простые):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-стандартные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-пользовательские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(перечисляемый,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                                 интервальный)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2. Структурированные (составные)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-строки, массивы, множества, записи,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файлы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анные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l="31328" t="25277" r="45125" b="30346"/>
          <a:stretch>
            <a:fillRect/>
          </a:stretch>
        </p:blipFill>
        <p:spPr>
          <a:xfrm rot="15991862">
            <a:off x="2673785" y="-173539"/>
            <a:ext cx="3007867" cy="7802731"/>
          </a:xfrm>
          <a:prstGeom prst="rect">
            <a:avLst/>
          </a:prstGeom>
          <a:solidFill>
            <a:schemeClr val="tx2">
              <a:lumMod val="60000"/>
              <a:lumOff val="40000"/>
              <a:alpha val="42000"/>
            </a:schemeClr>
          </a:solidFill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Стандартные типы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анные1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lum bright="-5000" contrast="12000"/>
          </a:blip>
          <a:srcRect l="31230" t="33294" r="40222" b="19736"/>
          <a:stretch>
            <a:fillRect/>
          </a:stretch>
        </p:blipFill>
        <p:spPr>
          <a:xfrm rot="5400000">
            <a:off x="2670285" y="187179"/>
            <a:ext cx="3544994" cy="8028372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Стандартные типы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Стандартные типы</a:t>
            </a:r>
            <a:endParaRPr lang="ru-RU" dirty="0"/>
          </a:p>
        </p:txBody>
      </p:sp>
      <p:pic>
        <p:nvPicPr>
          <p:cNvPr id="3" name="Рисунок 2" descr="данные1.jp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-1000" contrast="13000"/>
          </a:blip>
          <a:srcRect l="61937" t="33383" b="19558"/>
          <a:stretch>
            <a:fillRect/>
          </a:stretch>
        </p:blipFill>
        <p:spPr>
          <a:xfrm rot="5400000">
            <a:off x="2076178" y="495534"/>
            <a:ext cx="4491577" cy="76438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82868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Свойства алгоритма: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Однозначность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предлагаемые действия должны быть «понятны» ПК, а порядок исполнения этих действий должен быть единственно возможным, любая неопределенность или двусмысленность недопустимы;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Массовость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пригодность алгоритма для решения не только данной задачи, а множества родственных задач, относящихся к общему классу;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500306"/>
            <a:ext cx="76438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Наиболее часто в простейших программах используют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integer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real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214422"/>
            <a:ext cx="8572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Детерминированность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-  повтор результата при повторе исходных данных;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Корректность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способность алгоритма давать правильные результаты решения задачи при различных исходных данных;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Конечность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решение задачи должно быть получено за конечное число шагов, «зацикливание» недопустимо;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Эффективность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для успешного решения задачи должны использоваться ограниченные ресурсы конкретного ПК.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571480"/>
            <a:ext cx="807249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Способы записи алгоритмов</a:t>
            </a:r>
          </a:p>
          <a:p>
            <a:pPr algn="ctr"/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AutoNum type="arabicPeriod"/>
            </a:pP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Описательный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составленный на естественном, в частности математическом языке.</a:t>
            </a:r>
          </a:p>
          <a:p>
            <a:pPr marL="514350" indent="-514350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ru-RU" sz="2800" dirty="0" smtClean="0">
                <a:latin typeface="Arial" pitchFamily="34" charset="0"/>
                <a:cs typeface="Arial" pitchFamily="34" charset="0"/>
              </a:rPr>
              <a:t>2. 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Графический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запись в виде специальных графических знаков с указанием связи между ними.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35824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Блок-схема </a:t>
            </a:r>
            <a:r>
              <a:rPr lang="ru-RU" dirty="0" smtClean="0"/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 это графическое изображение алгоритма в виде плоских геометрических фигур (блоков), соединенных линиями.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85720" y="2714620"/>
            <a:ext cx="1643074" cy="1857388"/>
            <a:chOff x="571472" y="2857496"/>
            <a:chExt cx="1643074" cy="1857388"/>
          </a:xfrm>
        </p:grpSpPr>
        <p:sp>
          <p:nvSpPr>
            <p:cNvPr id="7" name="Блок-схема: альтернативный процесс 6"/>
            <p:cNvSpPr/>
            <p:nvPr/>
          </p:nvSpPr>
          <p:spPr>
            <a:xfrm>
              <a:off x="571472" y="2857496"/>
              <a:ext cx="1643074" cy="1214446"/>
            </a:xfrm>
            <a:prstGeom prst="flowChartAlternate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4348" y="3143248"/>
              <a:ext cx="135732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dirty="0"/>
                <a:t>н</a:t>
              </a:r>
              <a:r>
                <a:rPr lang="ru-RU" sz="2400" dirty="0" smtClean="0"/>
                <a:t>ачало,</a:t>
              </a:r>
              <a:br>
                <a:rPr lang="ru-RU" sz="2400" dirty="0" smtClean="0"/>
              </a:br>
              <a:r>
                <a:rPr lang="ru-RU" sz="2400" dirty="0" smtClean="0"/>
                <a:t>конец</a:t>
              </a:r>
              <a:endParaRPr lang="ru-RU" sz="2400" dirty="0"/>
            </a:p>
          </p:txBody>
        </p:sp>
        <p:cxnSp>
          <p:nvCxnSpPr>
            <p:cNvPr id="17" name="Прямая со стрелкой 16"/>
            <p:cNvCxnSpPr>
              <a:stCxn id="7" idx="2"/>
            </p:cNvCxnSpPr>
            <p:nvPr/>
          </p:nvCxnSpPr>
          <p:spPr>
            <a:xfrm rot="16200000" flipH="1">
              <a:off x="1089397" y="4375553"/>
              <a:ext cx="642942" cy="35719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4143372" y="2643182"/>
            <a:ext cx="2571768" cy="1714513"/>
            <a:chOff x="2643174" y="2857496"/>
            <a:chExt cx="2571768" cy="1714513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2643174" y="2857496"/>
              <a:ext cx="2571768" cy="1071570"/>
              <a:chOff x="3643306" y="3000372"/>
              <a:chExt cx="2357454" cy="928694"/>
            </a:xfrm>
          </p:grpSpPr>
          <p:sp>
            <p:nvSpPr>
              <p:cNvPr id="9" name="Блок-схема: данные 8"/>
              <p:cNvSpPr/>
              <p:nvPr/>
            </p:nvSpPr>
            <p:spPr>
              <a:xfrm>
                <a:off x="3643306" y="3000372"/>
                <a:ext cx="2357454" cy="928694"/>
              </a:xfrm>
              <a:prstGeom prst="flowChartInputOutpu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43372" y="3071810"/>
                <a:ext cx="114300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/>
                  <a:t>в</a:t>
                </a:r>
                <a:r>
                  <a:rPr lang="ru-RU" sz="2400" dirty="0" smtClean="0"/>
                  <a:t>вод,</a:t>
                </a:r>
                <a:br>
                  <a:rPr lang="ru-RU" sz="2400" dirty="0" smtClean="0"/>
                </a:br>
                <a:r>
                  <a:rPr lang="ru-RU" sz="2400" dirty="0" smtClean="0"/>
                  <a:t>вывод</a:t>
                </a:r>
                <a:endParaRPr lang="ru-RU" sz="2400" dirty="0"/>
              </a:p>
            </p:txBody>
          </p:sp>
        </p:grpSp>
        <p:cxnSp>
          <p:nvCxnSpPr>
            <p:cNvPr id="18" name="Прямая со стрелкой 17"/>
            <p:cNvCxnSpPr/>
            <p:nvPr/>
          </p:nvCxnSpPr>
          <p:spPr>
            <a:xfrm rot="16200000" flipH="1">
              <a:off x="3339695" y="4232678"/>
              <a:ext cx="642942" cy="35719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2000232" y="4500570"/>
            <a:ext cx="1785950" cy="1714513"/>
            <a:chOff x="6143636" y="2857496"/>
            <a:chExt cx="1785950" cy="1714513"/>
          </a:xfrm>
        </p:grpSpPr>
        <p:sp>
          <p:nvSpPr>
            <p:cNvPr id="12" name="Блок-схема: процесс 11"/>
            <p:cNvSpPr/>
            <p:nvPr/>
          </p:nvSpPr>
          <p:spPr>
            <a:xfrm>
              <a:off x="6143636" y="2857496"/>
              <a:ext cx="1785950" cy="1071570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15074" y="3143248"/>
              <a:ext cx="15716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оператор</a:t>
              </a:r>
              <a:endParaRPr lang="ru-RU" sz="2400" dirty="0"/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 rot="16200000" flipH="1">
              <a:off x="6840157" y="4232678"/>
              <a:ext cx="642942" cy="35719"/>
            </a:xfrm>
            <a:prstGeom prst="straightConnector1">
              <a:avLst/>
            </a:prstGeom>
            <a:ln w="15875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Прямая со стрелкой 19"/>
          <p:cNvCxnSpPr/>
          <p:nvPr/>
        </p:nvCxnSpPr>
        <p:spPr>
          <a:xfrm rot="16200000" flipH="1">
            <a:off x="2553876" y="4161239"/>
            <a:ext cx="642942" cy="35719"/>
          </a:xfrm>
          <a:prstGeom prst="straightConnector1">
            <a:avLst/>
          </a:prstGeom>
          <a:ln w="15875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Группа 23"/>
          <p:cNvGrpSpPr/>
          <p:nvPr/>
        </p:nvGrpSpPr>
        <p:grpSpPr>
          <a:xfrm>
            <a:off x="5643570" y="3714752"/>
            <a:ext cx="3000396" cy="2747681"/>
            <a:chOff x="928662" y="571480"/>
            <a:chExt cx="3000396" cy="2747681"/>
          </a:xfrm>
        </p:grpSpPr>
        <p:sp>
          <p:nvSpPr>
            <p:cNvPr id="25" name="Блок-схема: решение 24"/>
            <p:cNvSpPr/>
            <p:nvPr/>
          </p:nvSpPr>
          <p:spPr>
            <a:xfrm>
              <a:off x="928662" y="1285860"/>
              <a:ext cx="2071702" cy="1214446"/>
            </a:xfrm>
            <a:prstGeom prst="flowChartDecision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85852" y="1714488"/>
              <a:ext cx="1500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условие</a:t>
              </a:r>
              <a:endParaRPr lang="ru-RU" sz="2400" dirty="0"/>
            </a:p>
          </p:txBody>
        </p:sp>
        <p:cxnSp>
          <p:nvCxnSpPr>
            <p:cNvPr id="27" name="Прямая со стрелкой 26"/>
            <p:cNvCxnSpPr>
              <a:stCxn id="25" idx="2"/>
            </p:cNvCxnSpPr>
            <p:nvPr/>
          </p:nvCxnSpPr>
          <p:spPr>
            <a:xfrm rot="16200000" flipH="1">
              <a:off x="1625182" y="2839636"/>
              <a:ext cx="714380" cy="357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16200000" flipH="1">
              <a:off x="1589464" y="910810"/>
              <a:ext cx="714380" cy="3571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hape 28"/>
            <p:cNvCxnSpPr>
              <a:stCxn id="25" idx="3"/>
            </p:cNvCxnSpPr>
            <p:nvPr/>
          </p:nvCxnSpPr>
          <p:spPr>
            <a:xfrm>
              <a:off x="3000364" y="1893083"/>
              <a:ext cx="928694" cy="1178727"/>
            </a:xfrm>
            <a:prstGeom prst="bentConnector2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3143240" y="1357298"/>
              <a:ext cx="7858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нет</a:t>
              </a:r>
              <a:endParaRPr lang="ru-RU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143108" y="2857496"/>
              <a:ext cx="7858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да</a:t>
              </a:r>
              <a:endParaRPr lang="ru-RU" sz="24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57158" y="428604"/>
            <a:ext cx="864399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Алгоритмические структуры</a:t>
            </a: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. линейная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образует последовательность операций, которые выполняются по очереди в порядке записи, следования;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ветвления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предполагает альтернативность выбора при выполнении алгоритма.(Алгоритм может пойти по одной из двух возможных ветвей в зависимости от справедливости проверяемого условия.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циклическая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представляет собой многократно повторяющуюся последовательность шагов алгоритма.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57252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Под языком понимают любую систему знаков.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Процессор имеет дело с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машинным кодом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Большинство программ создаются при помощи «посредников», в качестве которых выступают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языки программирования высокого уровня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совокупность средств и правил представления алгоритма в виде, пригодном для выполнения ЭВМ.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Программа -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это запись алгоритма на языке программирования.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14290"/>
            <a:ext cx="8786874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Трансляция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процесс перевода записи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                             на язык, понятный ПК.       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Два подхода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Интерпретация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– языки программирования при          исполнении программы за один проход переводят в машинный код одну строку программы.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(«-» - затрата времени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            «+» - удобен при разработке)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«синхронный перевод»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Компиляция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языки подобного рода сначала переводят весь текст 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маш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коды, а затем полученный файл может быть запущен на выполнение.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(«-»наличие ошибок время на исправление программы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«+» выполняются в 5-10 раз быстрее)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ПРИМЕР «работа переводчика художественной литературы»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83582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Этапы разработки</a:t>
            </a:r>
            <a:br>
              <a:rPr lang="ru-RU" sz="4000" b="1" dirty="0" smtClean="0">
                <a:latin typeface="Arial" pitchFamily="34" charset="0"/>
                <a:cs typeface="Arial" pitchFamily="34" charset="0"/>
              </a:rPr>
            </a:b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298"/>
            <a:ext cx="850112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Постановка задачи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Анализ задачи и моделирование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Разработка или выбор алгоритма решения задачи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Проектирование общей структуры программы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Кодирование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Отладка и тестирование программы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Анализ результатов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Публикация результатов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Сопровождение программы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459</Words>
  <Application>Microsoft Office PowerPoint</Application>
  <PresentationFormat>Экран (4:3)</PresentationFormat>
  <Paragraphs>102</Paragraphs>
  <Slides>20</Slides>
  <Notes>20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Типы данных</vt:lpstr>
      <vt:lpstr>Стандартные типы</vt:lpstr>
      <vt:lpstr>Стандартные типы</vt:lpstr>
      <vt:lpstr>Стандартные типы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Илья</dc:creator>
  <cp:lastModifiedBy>Светлана Попова</cp:lastModifiedBy>
  <cp:revision>41</cp:revision>
  <dcterms:created xsi:type="dcterms:W3CDTF">2010-01-29T16:28:07Z</dcterms:created>
  <dcterms:modified xsi:type="dcterms:W3CDTF">2011-09-20T10:06:54Z</dcterms:modified>
</cp:coreProperties>
</file>