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74" r:id="rId8"/>
    <p:sldId id="262" r:id="rId9"/>
    <p:sldId id="263" r:id="rId10"/>
    <p:sldId id="264" r:id="rId11"/>
    <p:sldId id="265" r:id="rId12"/>
    <p:sldId id="268" r:id="rId13"/>
    <p:sldId id="273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6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5ABDB-A4D7-4791-AE51-C348EC36D9E3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AC441-49BC-4FB6-B460-6D254FED6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3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AC441-49BC-4FB6-B460-6D254FED68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4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AC7-CECC-411B-BB66-8F547392C093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EFFAC7-CECC-411B-BB66-8F547392C093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4FCB94-BEA0-404B-BB89-062D3DFBD7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01196"/>
            <a:ext cx="6434865" cy="354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51216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36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Семантика геометрического орнамента в мезенской 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росписи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093296"/>
            <a:ext cx="6840760" cy="576064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600" b="1" i="1" dirty="0" smtClean="0">
                <a:solidFill>
                  <a:schemeClr val="tx1"/>
                </a:solidFill>
                <a:latin typeface="Bookman Old Style" pitchFamily="18" charset="0"/>
              </a:rPr>
              <a:t>Разработчик : </a:t>
            </a:r>
            <a:r>
              <a:rPr lang="ru-RU" sz="1600" b="1" i="1" dirty="0" err="1" smtClean="0">
                <a:solidFill>
                  <a:schemeClr val="tx1"/>
                </a:solidFill>
                <a:latin typeface="Bookman Old Style" pitchFamily="18" charset="0"/>
              </a:rPr>
              <a:t>Королькова</a:t>
            </a:r>
            <a:r>
              <a:rPr lang="ru-RU" sz="1600" b="1" i="1" dirty="0" smtClean="0">
                <a:solidFill>
                  <a:schemeClr val="tx1"/>
                </a:solidFill>
                <a:latin typeface="Bookman Old Style" pitchFamily="18" charset="0"/>
              </a:rPr>
              <a:t> Валентина Степановна</a:t>
            </a:r>
          </a:p>
          <a:p>
            <a:pPr algn="r">
              <a:spcBef>
                <a:spcPts val="0"/>
              </a:spcBef>
            </a:pPr>
            <a:r>
              <a:rPr lang="ru-RU" sz="1600" b="1" i="1" dirty="0" smtClean="0">
                <a:solidFill>
                  <a:schemeClr val="tx1"/>
                </a:solidFill>
                <a:latin typeface="Bookman Old Style" pitchFamily="18" charset="0"/>
              </a:rPr>
              <a:t>ГБОУ СОШ №504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113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Ленточный орнамент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: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узоры в полосе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28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924" y="1341642"/>
            <a:ext cx="6618331" cy="446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37232"/>
            <a:ext cx="1858967" cy="3701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113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Узоры в косой клетке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563888" y="908720"/>
            <a:ext cx="3240360" cy="5472608"/>
            <a:chOff x="3563888" y="908720"/>
            <a:chExt cx="3240360" cy="5472608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3563888" y="908720"/>
              <a:ext cx="3168352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3563888" y="1700808"/>
              <a:ext cx="3168352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3563888" y="1988840"/>
              <a:ext cx="3168352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635896" y="2852936"/>
              <a:ext cx="3168352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635896" y="3140968"/>
              <a:ext cx="3168352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563888" y="3933056"/>
              <a:ext cx="3168352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563888" y="4221088"/>
              <a:ext cx="3168352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563888" y="4869160"/>
              <a:ext cx="3168352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563888" y="5157192"/>
              <a:ext cx="3168352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563888" y="5805264"/>
              <a:ext cx="3168352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563888" y="6381328"/>
              <a:ext cx="3168352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06" name="Рисунок 8" descr="Мезенская роспись.История и традиции.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39552" y="787898"/>
            <a:ext cx="3384376" cy="567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-27384"/>
            <a:ext cx="7113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Олени и кони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23554" name="Рисунок 10" descr="Мезенская роспись.История и традиции.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b="1887"/>
          <a:stretch>
            <a:fillRect/>
          </a:stretch>
        </p:blipFill>
        <p:spPr bwMode="auto">
          <a:xfrm>
            <a:off x="742765" y="980728"/>
            <a:ext cx="7488832" cy="313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4" descr="Мезенская роспись.История и традиции."/>
          <p:cNvPicPr>
            <a:picLocks noChangeAspect="1" noChangeArrowheads="1"/>
          </p:cNvPicPr>
          <p:nvPr/>
        </p:nvPicPr>
        <p:blipFill>
          <a:blip r:embed="rId3" cstate="print"/>
          <a:srcRect t="3148"/>
          <a:stretch>
            <a:fillRect/>
          </a:stretch>
        </p:blipFill>
        <p:spPr bwMode="auto">
          <a:xfrm>
            <a:off x="955243" y="4115140"/>
            <a:ext cx="3040693" cy="249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3" descr="Мезенская роспись.История и традици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5612" y="4115140"/>
            <a:ext cx="293805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Символы и 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образы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мезенской росписи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44489" y="2463538"/>
            <a:ext cx="4318148" cy="235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3181" y="2285160"/>
            <a:ext cx="4283287" cy="266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1168" y="2480166"/>
            <a:ext cx="4248471" cy="238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7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Практическая работа на уроке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2460320" cy="45365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313316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Мезенская роспись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2592288" cy="4525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72816"/>
            <a:ext cx="498505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l="9500" t="1617" r="9501" b="4641"/>
          <a:stretch>
            <a:fillRect/>
          </a:stretch>
        </p:blipFill>
        <p:spPr bwMode="auto">
          <a:xfrm>
            <a:off x="395754" y="1097962"/>
            <a:ext cx="20882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79712" y="332656"/>
            <a:ext cx="6984776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/>
            <a:endParaRPr lang="ru-RU" sz="2000" b="1" dirty="0" smtClean="0">
              <a:solidFill>
                <a:srgbClr val="FF0000"/>
              </a:solidFill>
              <a:latin typeface="Bookman Old Style"/>
            </a:endParaRPr>
          </a:p>
          <a:p>
            <a:pPr marL="265176"/>
            <a:r>
              <a:rPr lang="ru-RU" sz="2000" b="1" dirty="0" smtClean="0">
                <a:solidFill>
                  <a:srgbClr val="FF0000"/>
                </a:solidFill>
                <a:latin typeface="Bookman Old Style"/>
              </a:rPr>
              <a:t>Цель данной работы: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ookman Old Style"/>
              </a:rPr>
              <a:t>разработать систему заданий и упражнений по геометрическому орнаменту при выполнении мезенской росписи для развития творческих способностей учащихся на уроках ИЗО, основываясь на программе Т.Я.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Bookman Old Style"/>
              </a:rPr>
              <a:t>Шпикаловой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ookman Old Style"/>
              </a:rPr>
              <a:t>.</a:t>
            </a:r>
          </a:p>
          <a:p>
            <a:pPr marL="265176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ookman Old Style"/>
              </a:rPr>
              <a:t>	</a:t>
            </a:r>
            <a:endParaRPr lang="ru-RU" sz="2100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  <a:p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smtClean="0">
                <a:latin typeface="Bookman Old Style" pitchFamily="18" charset="0"/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Задачи</a:t>
            </a: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: </a:t>
            </a:r>
            <a:r>
              <a:rPr lang="ru-RU" dirty="0" smtClean="0">
                <a:latin typeface="Bookman Old Style" pitchFamily="18" charset="0"/>
              </a:rPr>
              <a:t>1. </a:t>
            </a:r>
            <a:r>
              <a:rPr lang="ru-RU" b="1" dirty="0" smtClean="0">
                <a:latin typeface="Bookman Old Style" pitchFamily="18" charset="0"/>
              </a:rPr>
              <a:t>Изучить</a:t>
            </a:r>
            <a:r>
              <a:rPr lang="ru-RU" dirty="0" smtClean="0">
                <a:latin typeface="Bookman Old Style" pitchFamily="18" charset="0"/>
              </a:rPr>
              <a:t> исторические сведения по теме             «Семантика геометрического орнамента в мезенской росписи».</a:t>
            </a:r>
          </a:p>
          <a:p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                2. </a:t>
            </a:r>
            <a:r>
              <a:rPr lang="ru-RU" b="1" dirty="0" smtClean="0">
                <a:latin typeface="Bookman Old Style" pitchFamily="18" charset="0"/>
              </a:rPr>
              <a:t>Проанализировать</a:t>
            </a:r>
            <a:r>
              <a:rPr lang="ru-RU" dirty="0" smtClean="0">
                <a:latin typeface="Bookman Old Style" pitchFamily="18" charset="0"/>
              </a:rPr>
              <a:t> литературу по данному вопросу, </a:t>
            </a:r>
            <a:r>
              <a:rPr lang="ru-RU" b="1" dirty="0" smtClean="0">
                <a:latin typeface="Bookman Old Style" pitchFamily="18" charset="0"/>
              </a:rPr>
              <a:t>выделить</a:t>
            </a:r>
            <a:r>
              <a:rPr lang="ru-RU" dirty="0" smtClean="0">
                <a:latin typeface="Bookman Old Style" pitchFamily="18" charset="0"/>
              </a:rPr>
              <a:t> особенности мезенской росписи и </a:t>
            </a:r>
            <a:r>
              <a:rPr lang="ru-RU" b="1" dirty="0" smtClean="0">
                <a:latin typeface="Bookman Old Style" pitchFamily="18" charset="0"/>
              </a:rPr>
              <a:t>предложить</a:t>
            </a:r>
            <a:r>
              <a:rPr lang="ru-RU" dirty="0" smtClean="0">
                <a:latin typeface="Bookman Old Style" pitchFamily="18" charset="0"/>
              </a:rPr>
              <a:t> возможные упражнения для их усвоения.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                3. </a:t>
            </a:r>
            <a:r>
              <a:rPr lang="ru-RU" b="1" dirty="0" smtClean="0">
                <a:latin typeface="Bookman Old Style" pitchFamily="18" charset="0"/>
              </a:rPr>
              <a:t>Создать</a:t>
            </a:r>
            <a:r>
              <a:rPr lang="ru-RU" dirty="0" smtClean="0">
                <a:latin typeface="Bookman Old Style" pitchFamily="18" charset="0"/>
              </a:rPr>
              <a:t> методическую разработку  урока по мезенской росписи.</a:t>
            </a:r>
            <a:endParaRPr lang="ru-RU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endParaRPr lang="ru-RU" sz="2100" dirty="0" smtClean="0">
              <a:latin typeface="Bookman Old Style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262292"/>
              </p:ext>
            </p:extLst>
          </p:nvPr>
        </p:nvGraphicFramePr>
        <p:xfrm>
          <a:off x="242683" y="1772816"/>
          <a:ext cx="8640960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4127"/>
                <a:gridCol w="5826833"/>
              </a:tblGrid>
              <a:tr h="139986">
                <a:tc>
                  <a:txBody>
                    <a:bodyPr/>
                    <a:lstStyle/>
                    <a:p>
                      <a:pPr algn="ctr"/>
                      <a:endParaRPr lang="ru-RU" sz="2200" b="1" dirty="0" smtClean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6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705" y="980728"/>
            <a:ext cx="8280920" cy="528007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История возникновения росписи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История возникновения росписи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3672" t="1176" r="7884" b="2751"/>
          <a:stretch>
            <a:fillRect/>
          </a:stretch>
        </p:blipFill>
        <p:spPr bwMode="auto">
          <a:xfrm>
            <a:off x="6804248" y="908720"/>
            <a:ext cx="2088232" cy="30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011557"/>
            <a:ext cx="2520279" cy="5040560"/>
          </a:xfrm>
          <a:prstGeom prst="roundRect">
            <a:avLst>
              <a:gd name="adj" fmla="val 26373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4077072"/>
            <a:ext cx="3744417" cy="2302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074331"/>
            <a:ext cx="3106499" cy="2642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4000" b="1" i="1" dirty="0" smtClean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t>Графичность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4000" b="1" i="1" dirty="0" smtClean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t>Ритмичность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4000" b="1" i="1" dirty="0" err="1" smtClean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t>Многоярусность</a:t>
            </a:r>
            <a:endParaRPr lang="ru-RU" altLang="ru-RU" sz="4000" b="1" i="1" dirty="0" smtClean="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4000" b="1" i="1" dirty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t>Два цвета: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4400" b="1" dirty="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4400" b="1" dirty="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  <a:p>
            <a:endParaRPr lang="ru-RU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771800" y="4493095"/>
            <a:ext cx="1440161" cy="1413321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83568" y="4509120"/>
            <a:ext cx="1368152" cy="14133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1" y="476672"/>
            <a:ext cx="80114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росписи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                                    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99124"/>
            <a:ext cx="3746192" cy="38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Семантика знаков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мезенской росписи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46001"/>
          <a:stretch>
            <a:fillRect/>
          </a:stretch>
        </p:blipFill>
        <p:spPr bwMode="auto">
          <a:xfrm>
            <a:off x="395536" y="1772816"/>
            <a:ext cx="401181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t="53999"/>
          <a:stretch>
            <a:fillRect/>
          </a:stretch>
        </p:blipFill>
        <p:spPr bwMode="auto">
          <a:xfrm>
            <a:off x="4634254" y="1772816"/>
            <a:ext cx="418621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1" y="3918717"/>
            <a:ext cx="4186645" cy="2533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556" y="398963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Мезенские  прописи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5" y="1109001"/>
            <a:ext cx="4109651" cy="2533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98" y="188640"/>
            <a:ext cx="2772308" cy="2346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24944"/>
            <a:ext cx="3774262" cy="26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7" descr="Мезенская роспись.История и традиции."/>
          <p:cNvPicPr>
            <a:picLocks noChangeAspect="1" noChangeArrowheads="1"/>
          </p:cNvPicPr>
          <p:nvPr/>
        </p:nvPicPr>
        <p:blipFill>
          <a:blip r:embed="rId2" cstate="print"/>
          <a:srcRect t="5956"/>
          <a:stretch>
            <a:fillRect/>
          </a:stretch>
        </p:blipFill>
        <p:spPr bwMode="auto">
          <a:xfrm>
            <a:off x="251520" y="4077072"/>
            <a:ext cx="6394882" cy="112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6" descr="Мезенская роспись.История и традици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50" y="5341858"/>
            <a:ext cx="6322874" cy="132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Узоры в прямой клетке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79512" y="1196752"/>
            <a:ext cx="7488832" cy="1008112"/>
            <a:chOff x="251520" y="1268760"/>
            <a:chExt cx="5760640" cy="72008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251520" y="1268760"/>
              <a:ext cx="568863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51520" y="1988840"/>
              <a:ext cx="576064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179512" y="2708920"/>
            <a:ext cx="7560840" cy="1008112"/>
            <a:chOff x="323528" y="2420888"/>
            <a:chExt cx="5688632" cy="72008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23528" y="2420888"/>
              <a:ext cx="568863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23528" y="3140968"/>
              <a:ext cx="568863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539552" y="2420888"/>
              <a:ext cx="720080" cy="7200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1270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75656" y="2420888"/>
              <a:ext cx="720080" cy="7200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1270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411760" y="2420888"/>
              <a:ext cx="720080" cy="7200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1270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347864" y="2420888"/>
              <a:ext cx="720080" cy="7200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1270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283968" y="2420888"/>
              <a:ext cx="720080" cy="7200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1270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84368" y="14127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Шаг 1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4368" y="29969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Шаг 2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4368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Шаг 3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9" descr="Мезенская роспись.История и традиции."/>
          <p:cNvPicPr>
            <a:picLocks noChangeAspect="1" noChangeArrowheads="1"/>
          </p:cNvPicPr>
          <p:nvPr/>
        </p:nvPicPr>
        <p:blipFill>
          <a:blip r:embed="rId2" cstate="print"/>
          <a:srcRect t="70074" b="13755"/>
          <a:stretch>
            <a:fillRect/>
          </a:stretch>
        </p:blipFill>
        <p:spPr bwMode="auto">
          <a:xfrm>
            <a:off x="192962" y="3871891"/>
            <a:ext cx="4752528" cy="112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Ленточный орнамент: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узоры в треугольнике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1196752"/>
            <a:ext cx="7488832" cy="1008112"/>
            <a:chOff x="251520" y="1268760"/>
            <a:chExt cx="5760640" cy="72008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251520" y="1268760"/>
              <a:ext cx="568863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51520" y="1988840"/>
              <a:ext cx="576064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единительная линия 7"/>
          <p:cNvCxnSpPr/>
          <p:nvPr/>
        </p:nvCxnSpPr>
        <p:spPr>
          <a:xfrm>
            <a:off x="251520" y="2708920"/>
            <a:ext cx="756084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1520" y="3717032"/>
            <a:ext cx="756084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56376" y="14127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Шаг 1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6376" y="29969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Шаг 2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683568" y="2708920"/>
            <a:ext cx="1296144" cy="1008112"/>
          </a:xfrm>
          <a:prstGeom prst="triangl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979712" y="2708920"/>
            <a:ext cx="1296144" cy="1008112"/>
          </a:xfrm>
          <a:prstGeom prst="triangl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3203848" y="2708920"/>
            <a:ext cx="1296144" cy="1008112"/>
          </a:xfrm>
          <a:prstGeom prst="triangl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499992" y="2708920"/>
            <a:ext cx="1296144" cy="1008112"/>
          </a:xfrm>
          <a:prstGeom prst="triangl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5796136" y="2708920"/>
            <a:ext cx="1296144" cy="1008112"/>
          </a:xfrm>
          <a:prstGeom prst="triangl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884368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Шаг 3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23" name="Рисунок 9" descr="Мезенская роспись.История и традиции."/>
          <p:cNvPicPr>
            <a:picLocks noChangeAspect="1" noChangeArrowheads="1"/>
          </p:cNvPicPr>
          <p:nvPr/>
        </p:nvPicPr>
        <p:blipFill>
          <a:blip r:embed="rId2" cstate="print"/>
          <a:srcRect t="52515" b="30877"/>
          <a:stretch>
            <a:fillRect/>
          </a:stretch>
        </p:blipFill>
        <p:spPr bwMode="auto">
          <a:xfrm>
            <a:off x="1742086" y="5167896"/>
            <a:ext cx="5904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115</Words>
  <Application>Microsoft Office PowerPoint</Application>
  <PresentationFormat>Экран (4:3)</PresentationFormat>
  <Paragraphs>39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Семантика геометрического орнамента в мезенской росписи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Символы и образы мезенской росписи</vt:lpstr>
      <vt:lpstr>Практическая работа на уроке</vt:lpstr>
      <vt:lpstr>Мезенская роспись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Мезенская роспись –  живая нить из глубины веков</dc:title>
  <dc:creator>user</dc:creator>
  <cp:lastModifiedBy>administrator</cp:lastModifiedBy>
  <cp:revision>50</cp:revision>
  <cp:lastPrinted>2016-06-05T19:29:50Z</cp:lastPrinted>
  <dcterms:created xsi:type="dcterms:W3CDTF">2011-11-07T11:31:33Z</dcterms:created>
  <dcterms:modified xsi:type="dcterms:W3CDTF">2016-06-06T16:40:59Z</dcterms:modified>
</cp:coreProperties>
</file>