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3E1C"/>
    <a:srgbClr val="E3B7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ИСПОЛЬЗОВАНИЕ УПРАЖНЕНИЙ ПО РАЗВИТИЮ ВНИМАНИЯ  МЛАДШИХ ШКОЛЬНИКОВ  НА ЗАНЯТИЯХ</a:t>
            </a:r>
            <a:br>
              <a:rPr lang="ru-RU" b="1" dirty="0" smtClean="0"/>
            </a:br>
            <a:r>
              <a:rPr lang="ru-RU" b="1" dirty="0" smtClean="0"/>
              <a:t>УЧИТЕЛЯ - ЛОГОПЕДА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077072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Автор: Свичкарева М.В.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учитель </a:t>
            </a:r>
            <a:r>
              <a:rPr lang="ru-RU" dirty="0" smtClean="0">
                <a:solidFill>
                  <a:schemeClr val="tx1"/>
                </a:solidFill>
              </a:rPr>
              <a:t>– логопед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ГБОУ СОШ № 504 с углублённым изучением английского языка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Кировского района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С-Петербурга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Квадрат </a:t>
            </a:r>
            <a:r>
              <a:rPr lang="ru-RU" sz="2400" b="1" i="1" dirty="0" smtClean="0">
                <a:solidFill>
                  <a:srgbClr val="C00000"/>
                </a:solidFill>
              </a:rPr>
              <a:t>с цифрами</a:t>
            </a:r>
            <a:br>
              <a:rPr lang="ru-RU" sz="2400" b="1" i="1" dirty="0" smtClean="0">
                <a:solidFill>
                  <a:srgbClr val="C00000"/>
                </a:solidFill>
              </a:rPr>
            </a:b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3528392" cy="34129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2800" dirty="0" smtClean="0"/>
              <a:t>Ребёнок </a:t>
            </a:r>
            <a:r>
              <a:rPr lang="ru-RU" sz="2800" dirty="0" smtClean="0"/>
              <a:t>соединяет </a:t>
            </a:r>
            <a:r>
              <a:rPr lang="ru-RU" sz="2800" dirty="0" smtClean="0"/>
              <a:t>числа  по порядку </a:t>
            </a:r>
            <a:r>
              <a:rPr lang="ru-RU" sz="2800" dirty="0" smtClean="0"/>
              <a:t>под счёт </a:t>
            </a:r>
            <a:r>
              <a:rPr lang="ru-RU" sz="2800" dirty="0" smtClean="0"/>
              <a:t>педагога</a:t>
            </a:r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(от </a:t>
            </a:r>
            <a:r>
              <a:rPr lang="ru-RU" sz="2800" dirty="0" smtClean="0">
                <a:solidFill>
                  <a:srgbClr val="C00000"/>
                </a:solidFill>
              </a:rPr>
              <a:t>1</a:t>
            </a:r>
            <a:r>
              <a:rPr lang="ru-RU" sz="2800" dirty="0" smtClean="0"/>
              <a:t>  до </a:t>
            </a:r>
            <a:r>
              <a:rPr lang="ru-RU" sz="2800" dirty="0" smtClean="0">
                <a:solidFill>
                  <a:srgbClr val="C00000"/>
                </a:solidFill>
              </a:rPr>
              <a:t>25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1026" name="Picture 2" descr="C:\Users\алексей\Pictures\2015-03-21\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124743"/>
            <a:ext cx="4320480" cy="5103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effectLst/>
              </a:rPr>
              <a:t>«Не </a:t>
            </a:r>
            <a:r>
              <a:rPr lang="ru-RU" sz="2400" b="1" i="1" dirty="0" smtClean="0">
                <a:solidFill>
                  <a:srgbClr val="C00000"/>
                </a:solidFill>
                <a:effectLst/>
              </a:rPr>
              <a:t>собьюсь»</a:t>
            </a:r>
            <a:r>
              <a:rPr lang="ru-RU" sz="2400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2400" i="1" dirty="0" smtClean="0">
                <a:solidFill>
                  <a:srgbClr val="C00000"/>
                </a:solidFill>
                <a:effectLst/>
              </a:rPr>
            </a:br>
            <a:endParaRPr lang="ru-RU" sz="2400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800" i="1" dirty="0" smtClean="0"/>
              <a:t>Педагог </a:t>
            </a:r>
            <a:r>
              <a:rPr lang="ru-RU" sz="2800" i="1" dirty="0" smtClean="0"/>
              <a:t>предлагает следующие задания</a:t>
            </a:r>
            <a:r>
              <a:rPr lang="ru-RU" sz="2800" i="1" dirty="0" smtClean="0"/>
              <a:t>: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/>
              <a:t>- Считай вслух </a:t>
            </a:r>
            <a:r>
              <a:rPr lang="ru-RU" sz="2800" dirty="0" smtClean="0"/>
              <a:t>от </a:t>
            </a:r>
            <a:r>
              <a:rPr lang="ru-RU" sz="2800" dirty="0" smtClean="0">
                <a:solidFill>
                  <a:srgbClr val="C00000"/>
                </a:solidFill>
              </a:rPr>
              <a:t>1</a:t>
            </a:r>
            <a:r>
              <a:rPr lang="ru-RU" sz="2800" dirty="0" smtClean="0"/>
              <a:t> до </a:t>
            </a:r>
            <a:r>
              <a:rPr lang="ru-RU" sz="2800" dirty="0" smtClean="0">
                <a:solidFill>
                  <a:srgbClr val="C00000"/>
                </a:solidFill>
              </a:rPr>
              <a:t>31</a:t>
            </a:r>
            <a:r>
              <a:rPr lang="ru-RU" sz="2800" dirty="0" smtClean="0"/>
              <a:t>, но </a:t>
            </a:r>
            <a:r>
              <a:rPr lang="ru-RU" sz="2800" dirty="0" smtClean="0"/>
              <a:t>не называй числа</a:t>
            </a:r>
            <a:r>
              <a:rPr lang="ru-RU" sz="2800" dirty="0" smtClean="0"/>
              <a:t>, </a:t>
            </a:r>
            <a:r>
              <a:rPr lang="ru-RU" sz="2800" dirty="0" smtClean="0"/>
              <a:t>в запись которых включена цифра </a:t>
            </a:r>
            <a:r>
              <a:rPr lang="ru-RU" sz="2800" dirty="0" smtClean="0">
                <a:solidFill>
                  <a:srgbClr val="C00000"/>
                </a:solidFill>
              </a:rPr>
              <a:t>3</a:t>
            </a:r>
            <a:r>
              <a:rPr lang="ru-RU" sz="2800" dirty="0" smtClean="0"/>
              <a:t>, или числа, кратные </a:t>
            </a:r>
            <a:r>
              <a:rPr lang="ru-RU" sz="2800" dirty="0" smtClean="0"/>
              <a:t>трем. Вместо этих </a:t>
            </a:r>
            <a:r>
              <a:rPr lang="ru-RU" sz="2800" dirty="0" smtClean="0"/>
              <a:t>чисел говори: </a:t>
            </a:r>
            <a:r>
              <a:rPr lang="ru-RU" sz="2800" dirty="0" smtClean="0"/>
              <a:t>«Не собьюсь».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/>
              <a:t>	</a:t>
            </a:r>
            <a:r>
              <a:rPr lang="ru-RU" sz="2800" i="1" dirty="0" smtClean="0"/>
              <a:t>К </a:t>
            </a:r>
            <a:r>
              <a:rPr lang="ru-RU" sz="2800" i="1" dirty="0" smtClean="0"/>
              <a:t>примеру: «Один, два, не собьюсь, четыре, пять, не собьюсь…»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Упражнения для развития устойчивости и избирательности внимания </a:t>
            </a:r>
            <a:br>
              <a:rPr lang="ru-RU" sz="31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</a:t>
            </a:r>
            <a:r>
              <a:rPr lang="ru-RU" sz="2000" b="1" i="1" dirty="0" smtClean="0"/>
              <a:t>1. Найди слова</a:t>
            </a:r>
            <a:endParaRPr lang="ru-RU" sz="2000" b="1" i="1" dirty="0" smtClean="0"/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аобсв</a:t>
            </a:r>
            <a:r>
              <a:rPr lang="ru-RU" sz="1600" dirty="0" err="1" smtClean="0">
                <a:solidFill>
                  <a:srgbClr val="C00000"/>
                </a:solidFill>
              </a:rPr>
              <a:t>сад</a:t>
            </a:r>
            <a:r>
              <a:rPr lang="ru-RU" sz="1600" dirty="0" err="1" smtClean="0"/>
              <a:t>клпвдж</a:t>
            </a:r>
            <a:r>
              <a:rPr lang="ru-RU" sz="1600" dirty="0" err="1" smtClean="0">
                <a:solidFill>
                  <a:srgbClr val="C00000"/>
                </a:solidFill>
              </a:rPr>
              <a:t>стол</a:t>
            </a:r>
            <a:r>
              <a:rPr lang="ru-RU" sz="1600" dirty="0" err="1" smtClean="0"/>
              <a:t>цйэюжо</a:t>
            </a:r>
            <a:r>
              <a:rPr lang="ru-RU" sz="1600" dirty="0" err="1" smtClean="0">
                <a:solidFill>
                  <a:srgbClr val="C00000"/>
                </a:solidFill>
              </a:rPr>
              <a:t>почта</a:t>
            </a:r>
            <a:r>
              <a:rPr lang="ru-RU" sz="1600" dirty="0" err="1" smtClean="0"/>
              <a:t>вфжсм</a:t>
            </a:r>
            <a:endParaRPr lang="ru-RU" sz="1600" dirty="0" smtClean="0"/>
          </a:p>
          <a:p>
            <a:pPr>
              <a:buNone/>
            </a:pPr>
            <a:r>
              <a:rPr lang="ru-RU" sz="2000" b="1" i="1" dirty="0" smtClean="0"/>
              <a:t>  2. Найди </a:t>
            </a:r>
            <a:r>
              <a:rPr lang="ru-RU" sz="2000" b="1" i="1" dirty="0" smtClean="0"/>
              <a:t>каждую 2 букву и составь </a:t>
            </a:r>
            <a:r>
              <a:rPr lang="ru-RU" sz="2000" b="1" i="1" dirty="0" smtClean="0"/>
              <a:t>слова, а из слов - предложение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- </a:t>
            </a:r>
            <a:r>
              <a:rPr lang="ru-RU" sz="1800" dirty="0" err="1" smtClean="0"/>
              <a:t>и</a:t>
            </a:r>
            <a:r>
              <a:rPr lang="ru-RU" sz="1800" dirty="0" err="1" smtClean="0">
                <a:solidFill>
                  <a:srgbClr val="C00000"/>
                </a:solidFill>
              </a:rPr>
              <a:t>н</a:t>
            </a:r>
            <a:r>
              <a:rPr lang="ru-RU" sz="1800" dirty="0" err="1" smtClean="0"/>
              <a:t>р</a:t>
            </a:r>
            <a:r>
              <a:rPr lang="ru-RU" sz="1800" dirty="0" err="1" smtClean="0">
                <a:solidFill>
                  <a:srgbClr val="C00000"/>
                </a:solidFill>
              </a:rPr>
              <a:t>а</a:t>
            </a:r>
            <a:r>
              <a:rPr lang="ru-RU" sz="1800" dirty="0" err="1" smtClean="0"/>
              <a:t>б</a:t>
            </a:r>
            <a:r>
              <a:rPr lang="ru-RU" sz="1800" dirty="0" err="1" smtClean="0">
                <a:solidFill>
                  <a:srgbClr val="C00000"/>
                </a:solidFill>
              </a:rPr>
              <a:t>ш</a:t>
            </a:r>
            <a:r>
              <a:rPr lang="ru-RU" sz="1800" dirty="0" err="1" smtClean="0"/>
              <a:t>д</a:t>
            </a:r>
            <a:r>
              <a:rPr lang="ru-RU" sz="1800" dirty="0" err="1" smtClean="0">
                <a:solidFill>
                  <a:srgbClr val="C00000"/>
                </a:solidFill>
              </a:rPr>
              <a:t>к</a:t>
            </a:r>
            <a:r>
              <a:rPr lang="ru-RU" sz="1800" dirty="0" err="1" smtClean="0"/>
              <a:t>ю</a:t>
            </a:r>
            <a:r>
              <a:rPr lang="ru-RU" sz="1800" dirty="0" err="1" smtClean="0">
                <a:solidFill>
                  <a:srgbClr val="C00000"/>
                </a:solidFill>
              </a:rPr>
              <a:t>л</a:t>
            </a:r>
            <a:r>
              <a:rPr lang="ru-RU" sz="1800" dirty="0" err="1" smtClean="0"/>
              <a:t>ч</a:t>
            </a:r>
            <a:r>
              <a:rPr lang="ru-RU" sz="1800" dirty="0" err="1" smtClean="0">
                <a:solidFill>
                  <a:srgbClr val="C00000"/>
                </a:solidFill>
              </a:rPr>
              <a:t>а</a:t>
            </a:r>
            <a:r>
              <a:rPr lang="ru-RU" sz="1800" dirty="0" err="1" smtClean="0"/>
              <a:t>и</a:t>
            </a:r>
            <a:r>
              <a:rPr lang="ru-RU" sz="1800" dirty="0" err="1" smtClean="0">
                <a:solidFill>
                  <a:srgbClr val="C00000"/>
                </a:solidFill>
              </a:rPr>
              <a:t>с</a:t>
            </a:r>
            <a:r>
              <a:rPr lang="ru-RU" sz="1800" dirty="0" err="1" smtClean="0"/>
              <a:t>у</a:t>
            </a:r>
            <a:r>
              <a:rPr lang="ru-RU" sz="1800" dirty="0" err="1" smtClean="0">
                <a:solidFill>
                  <a:srgbClr val="C00000"/>
                </a:solidFill>
              </a:rPr>
              <a:t>с</a:t>
            </a:r>
            <a:r>
              <a:rPr lang="ru-RU" sz="1800" dirty="0" smtClean="0"/>
              <a:t>…………      </a:t>
            </a:r>
            <a:endParaRPr lang="ru-RU" sz="1600" dirty="0" smtClean="0"/>
          </a:p>
          <a:p>
            <a:pPr>
              <a:buNone/>
            </a:pPr>
            <a:r>
              <a:rPr lang="ru-RU" sz="2000" b="1" i="1" dirty="0" smtClean="0"/>
              <a:t> </a:t>
            </a:r>
            <a:r>
              <a:rPr lang="ru-RU" sz="2000" b="1" i="1" dirty="0" smtClean="0"/>
              <a:t> 3. «Прятки»</a:t>
            </a:r>
            <a:endParaRPr lang="ru-RU" sz="2000" b="1" i="1" dirty="0" smtClean="0"/>
          </a:p>
          <a:p>
            <a:pPr>
              <a:buNone/>
            </a:pPr>
            <a:r>
              <a:rPr lang="ru-RU" sz="1800" dirty="0" smtClean="0"/>
              <a:t>       - На </a:t>
            </a:r>
            <a:r>
              <a:rPr lang="ru-RU" sz="1800" dirty="0" smtClean="0"/>
              <a:t>доске написаны слова, в каждом из которых нужно </a:t>
            </a:r>
            <a:r>
              <a:rPr lang="ru-RU" sz="1800" dirty="0" smtClean="0"/>
              <a:t>отыскать другое, спрятавшееся </a:t>
            </a:r>
            <a:r>
              <a:rPr lang="ru-RU" sz="1800" dirty="0" smtClean="0"/>
              <a:t>в нем, слово.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dirty="0" smtClean="0">
                <a:solidFill>
                  <a:srgbClr val="C00000"/>
                </a:solidFill>
              </a:rPr>
              <a:t>Например:</a:t>
            </a:r>
            <a:r>
              <a:rPr lang="ru-RU" sz="1800" dirty="0" smtClean="0"/>
              <a:t> смех</a:t>
            </a:r>
            <a:r>
              <a:rPr lang="ru-RU" sz="1800" dirty="0" smtClean="0"/>
              <a:t>, волк, столб, коса, полк, зубр, удочка, мель, набор, дорога, олень, пирожок, китель.</a:t>
            </a:r>
          </a:p>
          <a:p>
            <a:pPr>
              <a:buNone/>
            </a:pPr>
            <a:r>
              <a:rPr lang="ru-RU" sz="2000" b="1" i="1" dirty="0" smtClean="0"/>
              <a:t>4. Найди те слова, которые </a:t>
            </a:r>
            <a:r>
              <a:rPr lang="ru-RU" sz="2000" b="1" i="1" dirty="0" smtClean="0"/>
              <a:t>содержат слог образца</a:t>
            </a:r>
          </a:p>
          <a:p>
            <a:pPr>
              <a:buNone/>
            </a:pPr>
            <a:r>
              <a:rPr lang="ru-RU" sz="1400" dirty="0" smtClean="0"/>
              <a:t>         - </a:t>
            </a:r>
            <a:r>
              <a:rPr lang="ru-RU" sz="1400" dirty="0" smtClean="0">
                <a:solidFill>
                  <a:srgbClr val="C00000"/>
                </a:solidFill>
              </a:rPr>
              <a:t>КО</a:t>
            </a:r>
            <a:r>
              <a:rPr lang="ru-RU" sz="1400" dirty="0" smtClean="0"/>
              <a:t>      </a:t>
            </a:r>
            <a:r>
              <a:rPr lang="ru-RU" sz="1400" dirty="0" smtClean="0"/>
              <a:t>РУКАВ  КАРТА  </a:t>
            </a:r>
            <a:r>
              <a:rPr lang="ru-RU" sz="1400" dirty="0" smtClean="0">
                <a:solidFill>
                  <a:srgbClr val="C00000"/>
                </a:solidFill>
              </a:rPr>
              <a:t>КО</a:t>
            </a:r>
            <a:r>
              <a:rPr lang="ru-RU" sz="1400" dirty="0" smtClean="0"/>
              <a:t>РАБЛЬ   УКРОП  ТАКСИ </a:t>
            </a:r>
            <a:r>
              <a:rPr lang="ru-RU" sz="1400" dirty="0" smtClean="0"/>
              <a:t> МОЛО</a:t>
            </a:r>
            <a:r>
              <a:rPr lang="ru-RU" sz="1400" dirty="0" smtClean="0">
                <a:solidFill>
                  <a:srgbClr val="C00000"/>
                </a:solidFill>
              </a:rPr>
              <a:t>КО</a:t>
            </a:r>
            <a:endParaRPr lang="ru-RU" sz="1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400" dirty="0" smtClean="0"/>
              <a:t>         - </a:t>
            </a:r>
            <a:r>
              <a:rPr lang="ru-RU" sz="1400" dirty="0" smtClean="0">
                <a:solidFill>
                  <a:srgbClr val="C00000"/>
                </a:solidFill>
              </a:rPr>
              <a:t>БА</a:t>
            </a:r>
            <a:r>
              <a:rPr lang="ru-RU" sz="1400" dirty="0" smtClean="0"/>
              <a:t>      САБЛЯ   МЕДАЛЬ  </a:t>
            </a:r>
            <a:r>
              <a:rPr lang="ru-RU" sz="1400" dirty="0" smtClean="0">
                <a:solidFill>
                  <a:srgbClr val="C00000"/>
                </a:solidFill>
              </a:rPr>
              <a:t>БА</a:t>
            </a:r>
            <a:r>
              <a:rPr lang="ru-RU" sz="1400" dirty="0" smtClean="0"/>
              <a:t>НАН  </a:t>
            </a:r>
            <a:r>
              <a:rPr lang="ru-RU" sz="1400" dirty="0" smtClean="0"/>
              <a:t>БОЧКА </a:t>
            </a:r>
            <a:r>
              <a:rPr lang="ru-RU" sz="1400" dirty="0" smtClean="0"/>
              <a:t> РЕБРО </a:t>
            </a:r>
            <a:r>
              <a:rPr lang="ru-RU" sz="1400" dirty="0" smtClean="0"/>
              <a:t>СО</a:t>
            </a:r>
            <a:r>
              <a:rPr lang="ru-RU" sz="1400" dirty="0" smtClean="0">
                <a:solidFill>
                  <a:srgbClr val="C00000"/>
                </a:solidFill>
              </a:rPr>
              <a:t>БА</a:t>
            </a:r>
            <a:r>
              <a:rPr lang="ru-RU" sz="1400" dirty="0" smtClean="0"/>
              <a:t>КА </a:t>
            </a:r>
            <a:r>
              <a:rPr lang="ru-RU" sz="1800" dirty="0" smtClean="0"/>
              <a:t> </a:t>
            </a:r>
          </a:p>
          <a:p>
            <a:pPr>
              <a:buNone/>
            </a:pPr>
            <a:r>
              <a:rPr lang="ru-RU" sz="2000" b="1" i="1" dirty="0" smtClean="0"/>
              <a:t>5. Списывание</a:t>
            </a:r>
          </a:p>
          <a:p>
            <a:pPr>
              <a:buNone/>
            </a:pPr>
            <a:r>
              <a:rPr lang="ru-RU" sz="2000" b="1" i="1" dirty="0" smtClean="0"/>
              <a:t>        -  </a:t>
            </a:r>
            <a:r>
              <a:rPr lang="ru-RU" sz="1800" dirty="0" smtClean="0"/>
              <a:t>Предложите </a:t>
            </a:r>
            <a:r>
              <a:rPr lang="ru-RU" sz="1800" dirty="0" smtClean="0"/>
              <a:t>ребенку без ошибок переписать </a:t>
            </a:r>
            <a:r>
              <a:rPr lang="ru-RU" sz="1800" dirty="0" smtClean="0"/>
              <a:t>такие </a:t>
            </a:r>
            <a:r>
              <a:rPr lang="ru-RU" sz="1800" dirty="0" smtClean="0"/>
              <a:t>строчки:</a:t>
            </a:r>
          </a:p>
          <a:p>
            <a:pPr>
              <a:buNone/>
            </a:pPr>
            <a:r>
              <a:rPr lang="ru-RU" sz="1600" dirty="0" smtClean="0"/>
              <a:t>          ЕНАЛССТАДЕ </a:t>
            </a:r>
            <a:r>
              <a:rPr lang="ru-RU" sz="1600" dirty="0" smtClean="0"/>
              <a:t>ЕНАДСЛАТ ЕТАЛЬТАРРС УСОКГАТА ЛИММОДОРА </a:t>
            </a:r>
            <a:r>
              <a:rPr lang="ru-RU" sz="1600" dirty="0" smtClean="0"/>
              <a:t>КЛАТИМОР</a:t>
            </a:r>
          </a:p>
          <a:p>
            <a:pPr>
              <a:buNone/>
            </a:pPr>
            <a:r>
              <a:rPr lang="ru-RU" sz="1600" dirty="0" smtClean="0"/>
              <a:t>          РЕТАБРЕРТА НОРАСОТАННА ДЕБАРУГА КАЛЛИХАРРА ФИЛЛИТАДЕРРА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 МИНОСЕПРИТАМАТОРЕНТАЛИ </a:t>
            </a:r>
            <a:r>
              <a:rPr lang="ru-RU" sz="1600" dirty="0" smtClean="0"/>
              <a:t>ТЕЛИГРАНТОЛЛИАДЗЕ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216512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Диктанты по клеткам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Цель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совершенствовать </a:t>
            </a:r>
            <a:r>
              <a:rPr lang="ru-RU" dirty="0" smtClean="0"/>
              <a:t>системы: глаз – рука, ухо – </a:t>
            </a:r>
            <a:r>
              <a:rPr lang="ru-RU" dirty="0" smtClean="0"/>
              <a:t>рука;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формировать </a:t>
            </a:r>
            <a:r>
              <a:rPr lang="ru-RU" dirty="0" smtClean="0"/>
              <a:t>графические навыки;</a:t>
            </a:r>
          </a:p>
          <a:p>
            <a:pPr>
              <a:buNone/>
            </a:pPr>
            <a:r>
              <a:rPr lang="ru-RU" dirty="0" smtClean="0"/>
              <a:t>- развивать </a:t>
            </a:r>
            <a:r>
              <a:rPr lang="ru-RU" dirty="0" smtClean="0"/>
              <a:t>способности слухового и зрительного </a:t>
            </a:r>
            <a:r>
              <a:rPr lang="ru-RU" dirty="0" smtClean="0"/>
              <a:t>анализа;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развивать </a:t>
            </a:r>
            <a:r>
              <a:rPr lang="ru-RU" dirty="0" smtClean="0"/>
              <a:t>пространственную ориентацию на листе </a:t>
            </a:r>
            <a:r>
              <a:rPr lang="ru-RU" dirty="0" smtClean="0"/>
              <a:t>бумаги.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 выполнении этого задания не обойтись </a:t>
            </a:r>
            <a:r>
              <a:rPr lang="ru-RU" dirty="0" smtClean="0"/>
              <a:t>без концентрации </a:t>
            </a:r>
            <a:r>
              <a:rPr lang="ru-RU" dirty="0" smtClean="0"/>
              <a:t>внимания.</a:t>
            </a:r>
          </a:p>
          <a:p>
            <a:pPr>
              <a:buNone/>
            </a:pPr>
            <a:r>
              <a:rPr lang="ru-RU" dirty="0" smtClean="0"/>
              <a:t>На своих занятиях учитель-логопед может использовать этот вид деятельности для написания графических </a:t>
            </a:r>
            <a:r>
              <a:rPr lang="ru-RU" dirty="0" smtClean="0"/>
              <a:t>слов(буквы </a:t>
            </a:r>
            <a:r>
              <a:rPr lang="ru-RU" dirty="0" smtClean="0"/>
              <a:t>по клеткам).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050" name="Picture 2" descr="C:\Users\алексей\Pictures\2015-03-21\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933056"/>
            <a:ext cx="2846768" cy="2594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37675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Упражнения для развития слухового внимания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1</a:t>
            </a:r>
            <a:r>
              <a:rPr lang="ru-RU" b="1" i="1" dirty="0" smtClean="0"/>
              <a:t>. Постарайтесь </a:t>
            </a:r>
            <a:r>
              <a:rPr lang="ru-RU" b="1" i="1" dirty="0" smtClean="0"/>
              <a:t>правильно выполнить движения: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Если </a:t>
            </a:r>
            <a:r>
              <a:rPr lang="ru-RU" dirty="0" smtClean="0"/>
              <a:t>услышишь название цветка – хлопни в </a:t>
            </a:r>
            <a:r>
              <a:rPr lang="ru-RU" dirty="0" smtClean="0"/>
              <a:t>ладоши;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если </a:t>
            </a:r>
            <a:r>
              <a:rPr lang="ru-RU" dirty="0" smtClean="0"/>
              <a:t>услышишь название птицы – потопай </a:t>
            </a:r>
            <a:r>
              <a:rPr lang="ru-RU" dirty="0" smtClean="0"/>
              <a:t>ногами;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если </a:t>
            </a:r>
            <a:r>
              <a:rPr lang="ru-RU" dirty="0" smtClean="0"/>
              <a:t>услышишь название дерева – подними руки вверх.</a:t>
            </a:r>
          </a:p>
          <a:p>
            <a:pPr>
              <a:buNone/>
            </a:pPr>
            <a:r>
              <a:rPr lang="ru-RU" i="1" dirty="0" smtClean="0"/>
              <a:t>          Дятел</a:t>
            </a:r>
            <a:r>
              <a:rPr lang="ru-RU" i="1" dirty="0" smtClean="0"/>
              <a:t>, ромашка, береза, воробей, осина, сова, одуванчик, василек, голубь, тополь, гвоздика, дуб, ель, ласточка, роза, сосна, подснежник, аист, василек, пальма, цапля, колокольчик.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2. Хлопни </a:t>
            </a:r>
            <a:r>
              <a:rPr lang="ru-RU" b="1" i="1" dirty="0" smtClean="0"/>
              <a:t>в ладоши один раз</a:t>
            </a:r>
            <a:r>
              <a:rPr lang="ru-RU" b="1" i="1" dirty="0" smtClean="0"/>
              <a:t>, если в слове услышишь </a:t>
            </a:r>
            <a:r>
              <a:rPr lang="ru-RU" b="1" i="1" dirty="0" smtClean="0"/>
              <a:t>звук </a:t>
            </a:r>
            <a:r>
              <a:rPr lang="en-US" b="1" i="1" dirty="0" smtClean="0"/>
              <a:t>[</a:t>
            </a:r>
            <a:r>
              <a:rPr lang="ru-RU" b="1" i="1" dirty="0" smtClean="0">
                <a:solidFill>
                  <a:srgbClr val="C00000"/>
                </a:solidFill>
              </a:rPr>
              <a:t>а</a:t>
            </a:r>
            <a:r>
              <a:rPr lang="en-US" b="1" i="1" dirty="0" smtClean="0"/>
              <a:t>]</a:t>
            </a:r>
            <a:r>
              <a:rPr lang="ru-RU" b="1" i="1" dirty="0" smtClean="0"/>
              <a:t>, и </a:t>
            </a:r>
            <a:r>
              <a:rPr lang="ru-RU" b="1" i="1" dirty="0" smtClean="0"/>
              <a:t>2 раза</a:t>
            </a:r>
            <a:r>
              <a:rPr lang="ru-RU" b="1" i="1" dirty="0" smtClean="0"/>
              <a:t>, если - звук </a:t>
            </a:r>
            <a:r>
              <a:rPr lang="en-US" b="1" i="1" dirty="0" smtClean="0"/>
              <a:t>[</a:t>
            </a:r>
            <a:r>
              <a:rPr lang="ru-RU" b="1" i="1" dirty="0" smtClean="0">
                <a:solidFill>
                  <a:srgbClr val="C00000"/>
                </a:solidFill>
              </a:rPr>
              <a:t>о</a:t>
            </a:r>
            <a:r>
              <a:rPr lang="en-US" b="1" i="1" dirty="0" smtClean="0"/>
              <a:t>]</a:t>
            </a:r>
            <a:r>
              <a:rPr lang="ru-RU" b="1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         </a:t>
            </a:r>
            <a:r>
              <a:rPr lang="ru-RU" i="1" dirty="0" smtClean="0"/>
              <a:t>Ст</a:t>
            </a:r>
            <a:r>
              <a:rPr lang="ru-RU" i="1" dirty="0" smtClean="0">
                <a:solidFill>
                  <a:srgbClr val="C00000"/>
                </a:solidFill>
              </a:rPr>
              <a:t>о</a:t>
            </a:r>
            <a:r>
              <a:rPr lang="ru-RU" i="1" dirty="0" smtClean="0"/>
              <a:t>л,</a:t>
            </a:r>
            <a:r>
              <a:rPr lang="en-US" i="1" dirty="0" smtClean="0"/>
              <a:t> </a:t>
            </a:r>
            <a:r>
              <a:rPr lang="ru-RU" i="1" dirty="0" smtClean="0"/>
              <a:t>к</a:t>
            </a:r>
            <a:r>
              <a:rPr lang="ru-RU" i="1" dirty="0" smtClean="0">
                <a:solidFill>
                  <a:srgbClr val="C00000"/>
                </a:solidFill>
              </a:rPr>
              <a:t>а</a:t>
            </a:r>
            <a:r>
              <a:rPr lang="ru-RU" i="1" dirty="0" smtClean="0"/>
              <a:t>мень,</a:t>
            </a:r>
            <a:r>
              <a:rPr lang="en-US" i="1" dirty="0" smtClean="0"/>
              <a:t> </a:t>
            </a:r>
            <a:r>
              <a:rPr lang="ru-RU" i="1" dirty="0" smtClean="0"/>
              <a:t>в</a:t>
            </a:r>
            <a:r>
              <a:rPr lang="ru-RU" i="1" dirty="0" smtClean="0">
                <a:solidFill>
                  <a:srgbClr val="C00000"/>
                </a:solidFill>
              </a:rPr>
              <a:t>о</a:t>
            </a:r>
            <a:r>
              <a:rPr lang="ru-RU" i="1" dirty="0" smtClean="0"/>
              <a:t>л,</a:t>
            </a:r>
            <a:r>
              <a:rPr lang="en-US" i="1" dirty="0" smtClean="0"/>
              <a:t> </a:t>
            </a:r>
            <a:r>
              <a:rPr lang="ru-RU" i="1" dirty="0" smtClean="0"/>
              <a:t>п</a:t>
            </a:r>
            <a:r>
              <a:rPr lang="ru-RU" i="1" dirty="0" smtClean="0">
                <a:solidFill>
                  <a:srgbClr val="C00000"/>
                </a:solidFill>
              </a:rPr>
              <a:t>о</a:t>
            </a:r>
            <a:r>
              <a:rPr lang="ru-RU" i="1" dirty="0" smtClean="0"/>
              <a:t>л,</a:t>
            </a:r>
            <a:r>
              <a:rPr lang="en-US" i="1" dirty="0" smtClean="0"/>
              <a:t> </a:t>
            </a:r>
            <a:r>
              <a:rPr lang="ru-RU" i="1" dirty="0" smtClean="0"/>
              <a:t>с</a:t>
            </a:r>
            <a:r>
              <a:rPr lang="ru-RU" i="1" dirty="0" smtClean="0">
                <a:solidFill>
                  <a:srgbClr val="C00000"/>
                </a:solidFill>
              </a:rPr>
              <a:t>а</a:t>
            </a:r>
            <a:r>
              <a:rPr lang="ru-RU" i="1" dirty="0" smtClean="0"/>
              <a:t>д….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206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b="1" i="1" dirty="0" smtClean="0"/>
              <a:t>3</a:t>
            </a:r>
            <a:r>
              <a:rPr lang="ru-RU" sz="3600" b="1" i="1" dirty="0" smtClean="0"/>
              <a:t>. «Исправь ошибки»</a:t>
            </a:r>
            <a:endParaRPr lang="en-US" sz="3600" b="1" i="1" dirty="0" smtClean="0"/>
          </a:p>
          <a:p>
            <a:pPr>
              <a:buNone/>
            </a:pPr>
            <a:r>
              <a:rPr lang="ru-RU" dirty="0" smtClean="0"/>
              <a:t>     Педагог </a:t>
            </a:r>
            <a:r>
              <a:rPr lang="ru-RU" dirty="0" smtClean="0"/>
              <a:t>читает стихотворение, намеренно делая ошибки в словах.</a:t>
            </a:r>
          </a:p>
          <a:p>
            <a:pPr>
              <a:buNone/>
            </a:pPr>
            <a:r>
              <a:rPr lang="ru-RU" dirty="0" smtClean="0"/>
              <a:t>       Куклу </a:t>
            </a:r>
            <a:r>
              <a:rPr lang="ru-RU" dirty="0" smtClean="0"/>
              <a:t>выронив из рук,</a:t>
            </a:r>
          </a:p>
          <a:p>
            <a:pPr>
              <a:buNone/>
            </a:pPr>
            <a:r>
              <a:rPr lang="ru-RU" dirty="0" smtClean="0"/>
              <a:t>       Маша </a:t>
            </a:r>
            <a:r>
              <a:rPr lang="ru-RU" dirty="0" smtClean="0"/>
              <a:t>мчится к маме:</a:t>
            </a:r>
          </a:p>
          <a:p>
            <a:pPr>
              <a:buNone/>
            </a:pPr>
            <a:r>
              <a:rPr lang="ru-RU" dirty="0" smtClean="0"/>
              <a:t>       «Там </a:t>
            </a:r>
            <a:r>
              <a:rPr lang="ru-RU" dirty="0" smtClean="0"/>
              <a:t>ползет зеленый </a:t>
            </a:r>
            <a:r>
              <a:rPr lang="ru-RU" dirty="0" smtClean="0">
                <a:solidFill>
                  <a:srgbClr val="C00000"/>
                </a:solidFill>
              </a:rPr>
              <a:t>лук</a:t>
            </a:r>
          </a:p>
          <a:p>
            <a:pPr>
              <a:buNone/>
            </a:pPr>
            <a:r>
              <a:rPr lang="ru-RU" dirty="0" smtClean="0"/>
              <a:t>       С </a:t>
            </a:r>
            <a:r>
              <a:rPr lang="ru-RU" dirty="0" smtClean="0"/>
              <a:t>длинными </a:t>
            </a:r>
            <a:r>
              <a:rPr lang="ru-RU" dirty="0" smtClean="0"/>
              <a:t>усами».  (</a:t>
            </a:r>
            <a:r>
              <a:rPr lang="ru-RU" dirty="0" smtClean="0">
                <a:solidFill>
                  <a:srgbClr val="C00000"/>
                </a:solidFill>
              </a:rPr>
              <a:t>жук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       Закричал </a:t>
            </a:r>
            <a:r>
              <a:rPr lang="ru-RU" dirty="0" smtClean="0"/>
              <a:t>охотник: «Ой!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</a:t>
            </a:r>
            <a:r>
              <a:rPr lang="ru-RU" dirty="0" smtClean="0">
                <a:solidFill>
                  <a:srgbClr val="C00000"/>
                </a:solidFill>
              </a:rPr>
              <a:t>Двери</a:t>
            </a:r>
            <a:r>
              <a:rPr lang="ru-RU" dirty="0" smtClean="0"/>
              <a:t> </a:t>
            </a:r>
            <a:r>
              <a:rPr lang="ru-RU" dirty="0" smtClean="0"/>
              <a:t>гонятся за мной! » (</a:t>
            </a:r>
            <a:r>
              <a:rPr lang="ru-RU" dirty="0" smtClean="0">
                <a:solidFill>
                  <a:srgbClr val="C00000"/>
                </a:solidFill>
              </a:rPr>
              <a:t>звери</a:t>
            </a:r>
            <a:r>
              <a:rPr lang="ru-RU" dirty="0" smtClean="0"/>
              <a:t>)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Тает </a:t>
            </a:r>
            <a:r>
              <a:rPr lang="ru-RU" dirty="0" smtClean="0"/>
              <a:t>снег, течет ручей,</a:t>
            </a:r>
          </a:p>
          <a:p>
            <a:pPr>
              <a:buNone/>
            </a:pPr>
            <a:r>
              <a:rPr lang="ru-RU" dirty="0" smtClean="0"/>
              <a:t>На ветвях полно </a:t>
            </a:r>
            <a:r>
              <a:rPr lang="ru-RU" dirty="0" smtClean="0">
                <a:solidFill>
                  <a:srgbClr val="C00000"/>
                </a:solidFill>
              </a:rPr>
              <a:t>врачей</a:t>
            </a:r>
            <a:r>
              <a:rPr lang="ru-RU" dirty="0" smtClean="0"/>
              <a:t>.  (</a:t>
            </a:r>
            <a:r>
              <a:rPr lang="ru-RU" dirty="0" smtClean="0">
                <a:solidFill>
                  <a:srgbClr val="C00000"/>
                </a:solidFill>
              </a:rPr>
              <a:t>грачей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Чтоб пообедать </a:t>
            </a:r>
            <a:r>
              <a:rPr lang="ru-RU" dirty="0" smtClean="0"/>
              <a:t>взял Алешка</a:t>
            </a:r>
          </a:p>
          <a:p>
            <a:pPr>
              <a:buNone/>
            </a:pPr>
            <a:r>
              <a:rPr lang="ru-RU" dirty="0" smtClean="0"/>
              <a:t>                                                        В </a:t>
            </a:r>
            <a:r>
              <a:rPr lang="ru-RU" dirty="0" smtClean="0"/>
              <a:t>правую руку левую </a:t>
            </a:r>
            <a:r>
              <a:rPr lang="ru-RU" dirty="0" smtClean="0">
                <a:solidFill>
                  <a:srgbClr val="C00000"/>
                </a:solidFill>
              </a:rPr>
              <a:t>ножку</a:t>
            </a:r>
            <a:r>
              <a:rPr lang="ru-RU" dirty="0" smtClean="0"/>
              <a:t>. 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C00000"/>
                </a:solidFill>
              </a:rPr>
              <a:t>ложку</a:t>
            </a:r>
            <a:r>
              <a:rPr lang="ru-RU" dirty="0" smtClean="0"/>
              <a:t>) 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476672"/>
            <a:ext cx="2952328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/>
              </a:rPr>
              <a:t>Заключение</a:t>
            </a:r>
            <a:endParaRPr lang="ru-RU" sz="3600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При систематическом выполнении упражнений на занятиях учителя – логопеда можно добиться ожидаемых результатов по коррекции письменной речи и чтения.</a:t>
            </a:r>
            <a:endParaRPr lang="ru-RU" dirty="0"/>
          </a:p>
        </p:txBody>
      </p:sp>
      <p:pic>
        <p:nvPicPr>
          <p:cNvPr id="28674" name="Picture 2" descr="http://s017.radikal.ru/i438/1309/de/c90102fc92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89040"/>
            <a:ext cx="421543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/>
              </a:rPr>
              <a:t>Внимание</a:t>
            </a:r>
            <a:r>
              <a:rPr lang="ru-RU" sz="3600" dirty="0" smtClean="0">
                <a:effectLst/>
              </a:rPr>
              <a:t> — избирательная направленность восприятия на тот или иной объект.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72816"/>
            <a:ext cx="749808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                   </a:t>
            </a:r>
            <a:r>
              <a:rPr lang="ru-RU" b="1" dirty="0" smtClean="0">
                <a:solidFill>
                  <a:srgbClr val="C00000"/>
                </a:solidFill>
              </a:rPr>
              <a:t>Непроизвольное </a:t>
            </a:r>
            <a:r>
              <a:rPr lang="ru-RU" b="1" dirty="0" smtClean="0">
                <a:solidFill>
                  <a:srgbClr val="C00000"/>
                </a:solidFill>
              </a:rPr>
              <a:t>внимание (пассивное) </a:t>
            </a:r>
          </a:p>
          <a:p>
            <a:pPr>
              <a:buNone/>
            </a:pPr>
            <a:r>
              <a:rPr lang="ru-RU" dirty="0" smtClean="0"/>
              <a:t>                Вид </a:t>
            </a:r>
            <a:r>
              <a:rPr lang="ru-RU" dirty="0" smtClean="0"/>
              <a:t>внимания, при котором отсутствует сознательный выбор направления и регуляции.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Произвольное </a:t>
            </a:r>
            <a:r>
              <a:rPr lang="ru-RU" b="1" dirty="0" smtClean="0">
                <a:solidFill>
                  <a:srgbClr val="C00000"/>
                </a:solidFill>
              </a:rPr>
              <a:t>внимание</a:t>
            </a:r>
          </a:p>
          <a:p>
            <a:pPr algn="just">
              <a:buNone/>
            </a:pPr>
            <a:r>
              <a:rPr lang="ru-RU" dirty="0" smtClean="0"/>
              <a:t>                 Физиологическим </a:t>
            </a:r>
            <a:r>
              <a:rPr lang="ru-RU" dirty="0" smtClean="0"/>
              <a:t>механизмом </a:t>
            </a:r>
            <a:r>
              <a:rPr lang="ru-RU" i="1" dirty="0" smtClean="0"/>
              <a:t>произвольного внимания</a:t>
            </a:r>
            <a:r>
              <a:rPr lang="ru-RU" dirty="0" smtClean="0"/>
              <a:t> служит очаг оптимального возбуждения в коре мозга, поддерживаемый сигналами, идущими от второй сигнальной системы(речи). Отсюда очевидна роль слова родителей или преподавателя для формирования у ребёнка произвольного внимания. Психологической особенностью произвольного внимания является сопровождение его переживанием большего или меньшего волевого усилия, напряжения, причем длительное поддерживание произвольного внимания вызывает утомление, зачастую даже большее, чем физическое напряжение.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Свойства </a:t>
            </a:r>
            <a:r>
              <a:rPr lang="ru-RU" sz="3200" b="1" dirty="0" smtClean="0"/>
              <a:t>внимания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064896" cy="48006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3400" b="1" i="1" dirty="0" smtClean="0">
                <a:solidFill>
                  <a:srgbClr val="C00000"/>
                </a:solidFill>
              </a:rPr>
              <a:t>Концентрация</a:t>
            </a:r>
            <a:r>
              <a:rPr lang="ru-RU" dirty="0" smtClean="0"/>
              <a:t> — удержание внимания на каком-либо </a:t>
            </a:r>
            <a:r>
              <a:rPr lang="ru-RU" dirty="0" smtClean="0"/>
              <a:t>объекте.</a:t>
            </a:r>
            <a:endParaRPr lang="ru-RU" dirty="0" smtClean="0"/>
          </a:p>
          <a:p>
            <a:pPr algn="just">
              <a:buNone/>
            </a:pPr>
            <a:r>
              <a:rPr lang="ru-RU" sz="3400" dirty="0" smtClean="0"/>
              <a:t>     </a:t>
            </a:r>
            <a:r>
              <a:rPr lang="ru-RU" sz="3400" b="1" i="1" dirty="0" smtClean="0">
                <a:solidFill>
                  <a:srgbClr val="C00000"/>
                </a:solidFill>
              </a:rPr>
              <a:t>Объём</a:t>
            </a:r>
            <a:r>
              <a:rPr lang="ru-RU" i="1" dirty="0" smtClean="0"/>
              <a:t> </a:t>
            </a:r>
            <a:r>
              <a:rPr lang="ru-RU" dirty="0" smtClean="0"/>
              <a:t>— это количество объектов, которые охватываются вниманием  одновременно.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3400" b="1" i="1" dirty="0" smtClean="0">
                <a:solidFill>
                  <a:srgbClr val="C00000"/>
                </a:solidFill>
              </a:rPr>
              <a:t>Устойчивость</a:t>
            </a:r>
            <a:r>
              <a:rPr lang="ru-RU" sz="3400" b="1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 характеризуется длительностью, в течение которой </a:t>
            </a:r>
            <a:r>
              <a:rPr lang="ru-RU" dirty="0" smtClean="0"/>
              <a:t>сохраняется на </a:t>
            </a:r>
            <a:r>
              <a:rPr lang="ru-RU" dirty="0" smtClean="0"/>
              <a:t>одном уровне концентрация </a:t>
            </a:r>
            <a:r>
              <a:rPr lang="ru-RU" dirty="0" smtClean="0"/>
              <a:t>внимания.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     </a:t>
            </a:r>
            <a:r>
              <a:rPr lang="ru-RU" sz="3400" b="1" i="1" dirty="0" smtClean="0">
                <a:solidFill>
                  <a:srgbClr val="C00000"/>
                </a:solidFill>
              </a:rPr>
              <a:t>Распределение</a:t>
            </a:r>
            <a:r>
              <a:rPr lang="ru-RU" b="1" i="1" dirty="0" smtClean="0"/>
              <a:t> </a:t>
            </a:r>
            <a:r>
              <a:rPr lang="ru-RU" dirty="0" smtClean="0"/>
              <a:t>- способность </a:t>
            </a:r>
            <a:r>
              <a:rPr lang="ru-RU" dirty="0" smtClean="0"/>
              <a:t>удерживать в центре внимания несколько разнородных объектов или субъектов.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3400" b="1" i="1" dirty="0" smtClean="0">
                <a:solidFill>
                  <a:srgbClr val="C00000"/>
                </a:solidFill>
              </a:rPr>
              <a:t>Переключаемость</a:t>
            </a:r>
            <a:r>
              <a:rPr lang="ru-RU" dirty="0" smtClean="0"/>
              <a:t> - сознательное </a:t>
            </a:r>
            <a:r>
              <a:rPr lang="ru-RU" dirty="0" smtClean="0"/>
              <a:t>и осмысленное, преднамеренное и целенаправленное, обусловленное постановкой новой цели, изменение направления сознания с одного предмета на другой. Только на этих условиях говорят о переключаемости. Когда же эти условия не выполняются, говорят об </a:t>
            </a:r>
            <a:r>
              <a:rPr lang="ru-RU" b="1" i="1" dirty="0" smtClean="0">
                <a:solidFill>
                  <a:srgbClr val="C00000"/>
                </a:solidFill>
              </a:rPr>
              <a:t>отвлекаемости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Особенности внимания у младших </a:t>
            </a:r>
            <a:r>
              <a:rPr lang="ru-RU" sz="3200" b="1" dirty="0" smtClean="0"/>
              <a:t>школьников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7498080" cy="48006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      В </a:t>
            </a:r>
            <a:r>
              <a:rPr lang="ru-RU" dirty="0" smtClean="0"/>
              <a:t>начальной школе происходит развитие произвольного внимания учащихся. </a:t>
            </a:r>
            <a:r>
              <a:rPr lang="ru-RU" b="1" dirty="0" smtClean="0">
                <a:solidFill>
                  <a:srgbClr val="C00000"/>
                </a:solidFill>
              </a:rPr>
              <a:t>Объем</a:t>
            </a:r>
            <a:r>
              <a:rPr lang="ru-RU" dirty="0" smtClean="0"/>
              <a:t> внимания младшего школьника меньше, чем у взрослого человека, </a:t>
            </a:r>
            <a:r>
              <a:rPr lang="ru-RU" b="1" dirty="0" smtClean="0">
                <a:solidFill>
                  <a:srgbClr val="C00000"/>
                </a:solidFill>
              </a:rPr>
              <a:t>распределение</a:t>
            </a:r>
            <a:r>
              <a:rPr lang="ru-RU" dirty="0" smtClean="0"/>
              <a:t> внимания - слабее. Младший школьник не может распределить внимание между различными видами работы, например, между своим чтением и слушанием товарища.</a:t>
            </a:r>
          </a:p>
          <a:p>
            <a:pPr algn="just">
              <a:buNone/>
            </a:pPr>
            <a:r>
              <a:rPr lang="ru-RU" dirty="0" smtClean="0"/>
              <a:t>           У </a:t>
            </a:r>
            <a:r>
              <a:rPr lang="ru-RU" dirty="0" smtClean="0"/>
              <a:t>учащихся первых классов небольшая </a:t>
            </a:r>
            <a:r>
              <a:rPr lang="ru-RU" b="1" dirty="0" smtClean="0">
                <a:solidFill>
                  <a:srgbClr val="C00000"/>
                </a:solidFill>
              </a:rPr>
              <a:t>устойчивость</a:t>
            </a:r>
            <a:r>
              <a:rPr lang="ru-RU" dirty="0" smtClean="0"/>
              <a:t> внимания, что связано с возрастной слабостью процесса торможения. Устойчивость внимания первоклассники могут сохранять в течение 30-35 минут. А вот учащиеся 3-х классов могут сохранять внимание непрерывно в течение урока. Но важно периодически менять вид работы, чтобы не наступило утомление.</a:t>
            </a:r>
          </a:p>
          <a:p>
            <a:pPr algn="just">
              <a:buNone/>
            </a:pPr>
            <a:r>
              <a:rPr lang="ru-RU" dirty="0" smtClean="0"/>
              <a:t>            Младшие </a:t>
            </a:r>
            <a:r>
              <a:rPr lang="ru-RU" dirty="0" smtClean="0"/>
              <a:t>школьники также не умеют быстро </a:t>
            </a:r>
            <a:r>
              <a:rPr lang="ru-RU" b="1" dirty="0" smtClean="0">
                <a:solidFill>
                  <a:srgbClr val="C00000"/>
                </a:solidFill>
              </a:rPr>
              <a:t>переключать</a:t>
            </a:r>
            <a:r>
              <a:rPr lang="ru-RU" b="1" dirty="0" smtClean="0"/>
              <a:t> </a:t>
            </a:r>
            <a:r>
              <a:rPr lang="ru-RU" dirty="0" smtClean="0"/>
              <a:t>свое внимание с одного объекта на другой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  Индивидуальные </a:t>
            </a:r>
            <a:r>
              <a:rPr lang="ru-RU" dirty="0" smtClean="0"/>
              <a:t>особенности личности младших школьников оказывают влияние на характер </a:t>
            </a:r>
            <a:r>
              <a:rPr lang="ru-RU" dirty="0" smtClean="0"/>
              <a:t>внимания</a:t>
            </a:r>
            <a:r>
              <a:rPr lang="ru-RU" dirty="0" smtClean="0"/>
              <a:t> </a:t>
            </a:r>
            <a:r>
              <a:rPr lang="ru-RU" dirty="0" smtClean="0"/>
              <a:t>(холерик, сангвиник, флегматик).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24847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 	В </a:t>
            </a:r>
            <a:r>
              <a:rPr lang="ru-RU" dirty="0" smtClean="0"/>
              <a:t>этой связи можно выделить определенные виды занятий, которые предъявляют более высокие требования, как к отдельным свойствам внимания, так и к уровню произвольного внимания в целом. К их числу относятся специальные задания, упражнения, игры, которые могут быть использованы на уроках и занятиях учителя-логопеда. Систематическое применение таких заданий способствует повышению эффективности   развития внимания у детей младшего школьного возраста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	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11266" name="Picture 2" descr="http://img-fotki.yandex.ru/get/3700/shaf-bulat.3/0_3ad3b_3723564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789040"/>
            <a:ext cx="2133996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Увеличение объема внимания и кратковременной памяти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5259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Игра </a:t>
            </a:r>
            <a:r>
              <a:rPr lang="ru-RU" b="1" dirty="0" smtClean="0">
                <a:solidFill>
                  <a:srgbClr val="C00000"/>
                </a:solidFill>
              </a:rPr>
              <a:t>«Заметь всё»</a:t>
            </a:r>
          </a:p>
          <a:p>
            <a:pPr algn="just">
              <a:buNone/>
            </a:pPr>
            <a:r>
              <a:rPr lang="ru-RU" dirty="0" smtClean="0"/>
              <a:t>      	Раскладывают </a:t>
            </a:r>
            <a:r>
              <a:rPr lang="ru-RU" dirty="0" smtClean="0"/>
              <a:t>в ряд 7-10 предметов (можно выставлять картинки с изображениями предметов на наборном </a:t>
            </a:r>
            <a:r>
              <a:rPr lang="ru-RU" dirty="0" smtClean="0"/>
              <a:t>полотне</a:t>
            </a:r>
            <a:r>
              <a:rPr lang="ru-RU" dirty="0" smtClean="0"/>
              <a:t>), которые затем закрываются. Приоткрыв предметы на 10 с, снова закрыть их и предложить детям перечислить все предметы (или картинки), которые они запомнили.</a:t>
            </a:r>
          </a:p>
          <a:p>
            <a:pPr algn="just">
              <a:buNone/>
            </a:pPr>
            <a:r>
              <a:rPr lang="ru-RU" dirty="0" smtClean="0"/>
              <a:t>      	Приоткрыв </a:t>
            </a:r>
            <a:r>
              <a:rPr lang="ru-RU" dirty="0" smtClean="0"/>
              <a:t>снова эти же предметы, секунд на 8-10, </a:t>
            </a:r>
            <a:r>
              <a:rPr lang="ru-RU" dirty="0" smtClean="0"/>
              <a:t>спросить </a:t>
            </a:r>
            <a:r>
              <a:rPr lang="ru-RU" dirty="0" smtClean="0"/>
              <a:t>у детей, в какой последовательности они лежали.</a:t>
            </a:r>
          </a:p>
          <a:p>
            <a:pPr algn="just">
              <a:buNone/>
            </a:pPr>
            <a:r>
              <a:rPr lang="ru-RU" dirty="0" smtClean="0"/>
              <a:t>      Поменяв </a:t>
            </a:r>
            <a:r>
              <a:rPr lang="ru-RU" dirty="0" smtClean="0"/>
              <a:t>местами два любых предмета, снова показать все на 10 с. Предложить детям определить, какие предме­ты переложены.</a:t>
            </a:r>
          </a:p>
          <a:p>
            <a:pPr algn="just">
              <a:buNone/>
            </a:pPr>
            <a:r>
              <a:rPr lang="ru-RU" dirty="0" smtClean="0"/>
              <a:t>     		 Не </a:t>
            </a:r>
            <a:r>
              <a:rPr lang="ru-RU" dirty="0" smtClean="0"/>
              <a:t>глядя больше на предметы, сказать, какого цвета каждый из них.</a:t>
            </a:r>
          </a:p>
          <a:p>
            <a:pPr algn="just">
              <a:buNone/>
            </a:pPr>
            <a:r>
              <a:rPr lang="ru-RU" dirty="0" smtClean="0"/>
              <a:t>      	Можно </a:t>
            </a:r>
            <a:r>
              <a:rPr lang="ru-RU" dirty="0" smtClean="0"/>
              <a:t>придумать и другие варианты этой игры (</a:t>
            </a:r>
            <a:r>
              <a:rPr lang="ru-RU" dirty="0" smtClean="0"/>
              <a:t>убирать </a:t>
            </a:r>
            <a:r>
              <a:rPr lang="ru-RU" dirty="0" smtClean="0"/>
              <a:t>предметы и просить детей называть исчезнувший; располагать предметы не в ряд, а например, один на </a:t>
            </a:r>
            <a:r>
              <a:rPr lang="ru-RU" dirty="0" smtClean="0"/>
              <a:t>другом </a:t>
            </a:r>
            <a:r>
              <a:rPr lang="ru-RU" dirty="0" smtClean="0"/>
              <a:t>с тем, чтобы дети перечислили их по порядку снизу вверх, а затем сверху вниз и т.п.).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04664"/>
            <a:ext cx="763284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Успешность </a:t>
            </a:r>
            <a:r>
              <a:rPr lang="ru-RU" dirty="0" smtClean="0"/>
              <a:t>усвоения русского языка связана с точностью распределения внимания, а обучение чтению </a:t>
            </a:r>
            <a:r>
              <a:rPr lang="ru-RU" dirty="0" smtClean="0"/>
              <a:t>-</a:t>
            </a:r>
          </a:p>
          <a:p>
            <a:pPr algn="ctr">
              <a:buNone/>
            </a:pPr>
            <a:r>
              <a:rPr lang="ru-RU" dirty="0" smtClean="0"/>
              <a:t> с </a:t>
            </a:r>
            <a:r>
              <a:rPr lang="ru-RU" dirty="0" smtClean="0"/>
              <a:t>устойчивостью и избирательностью </a:t>
            </a:r>
            <a:r>
              <a:rPr lang="ru-RU" dirty="0" smtClean="0"/>
              <a:t>внимания.</a:t>
            </a:r>
          </a:p>
        </p:txBody>
      </p:sp>
      <p:pic>
        <p:nvPicPr>
          <p:cNvPr id="9218" name="Picture 2" descr="http://minimozg.ru/uploads/posts/2011-09/1314978792_045-smotret-rzhachnye-kartinki-za-02.09.2011-ot-minimozg.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56992"/>
            <a:ext cx="4533268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Упражнения для развития распределения внимания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3800" b="1" dirty="0" smtClean="0">
                <a:solidFill>
                  <a:srgbClr val="C00000"/>
                </a:solidFill>
              </a:rPr>
              <a:t>Корректурные пробы</a:t>
            </a: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b="1" i="1" dirty="0" smtClean="0"/>
              <a:t>Карточки </a:t>
            </a:r>
            <a:r>
              <a:rPr lang="ru-RU" b="1" i="1" dirty="0" smtClean="0"/>
              <a:t>с произвольным набором </a:t>
            </a:r>
            <a:r>
              <a:rPr lang="ru-RU" b="1" i="1" dirty="0" smtClean="0"/>
              <a:t>букв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     - обведи букву 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кружок, а букву 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 </a:t>
            </a:r>
            <a:r>
              <a:rPr lang="ru-RU" dirty="0" smtClean="0"/>
              <a:t>- в </a:t>
            </a:r>
            <a:r>
              <a:rPr lang="ru-RU" dirty="0" smtClean="0"/>
              <a:t>квадрат</a:t>
            </a:r>
            <a:r>
              <a:rPr lang="ru-RU" dirty="0" smtClean="0"/>
              <a:t>. (</a:t>
            </a:r>
            <a:r>
              <a:rPr lang="ru-RU" dirty="0" smtClean="0"/>
              <a:t>Выбирать можно любые буквы и способы их   </a:t>
            </a:r>
            <a:r>
              <a:rPr lang="ru-RU" dirty="0" smtClean="0"/>
              <a:t>выделения.)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		        </a:t>
            </a:r>
            <a:r>
              <a:rPr lang="ru-RU" b="1" i="1" dirty="0" smtClean="0"/>
              <a:t>Работа </a:t>
            </a:r>
            <a:r>
              <a:rPr lang="ru-RU" b="1" i="1" dirty="0" smtClean="0"/>
              <a:t>со </a:t>
            </a:r>
            <a:r>
              <a:rPr lang="ru-RU" b="1" i="1" dirty="0" smtClean="0"/>
              <a:t>словом, предложением</a:t>
            </a:r>
            <a:r>
              <a:rPr lang="ru-RU" b="1" i="1" dirty="0" smtClean="0"/>
              <a:t>, </a:t>
            </a:r>
            <a:r>
              <a:rPr lang="ru-RU" b="1" i="1" dirty="0" smtClean="0"/>
              <a:t>текстом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     - обведи </a:t>
            </a:r>
            <a:r>
              <a:rPr lang="ru-RU" dirty="0" smtClean="0"/>
              <a:t>буквы, обозначающие </a:t>
            </a:r>
            <a:r>
              <a:rPr lang="ru-RU" dirty="0" smtClean="0">
                <a:solidFill>
                  <a:srgbClr val="C00000"/>
                </a:solidFill>
              </a:rPr>
              <a:t>гласные</a:t>
            </a:r>
            <a:r>
              <a:rPr lang="ru-RU" dirty="0" smtClean="0"/>
              <a:t> звуки в кружок, а буквы, </a:t>
            </a:r>
            <a:r>
              <a:rPr lang="ru-RU" dirty="0" smtClean="0"/>
              <a:t>обозначающие </a:t>
            </a:r>
            <a:r>
              <a:rPr lang="ru-RU" dirty="0" smtClean="0">
                <a:solidFill>
                  <a:srgbClr val="0070C0"/>
                </a:solidFill>
              </a:rPr>
              <a:t>согласные</a:t>
            </a:r>
            <a:r>
              <a:rPr lang="ru-RU" dirty="0" smtClean="0"/>
              <a:t> звуки </a:t>
            </a:r>
            <a:r>
              <a:rPr lang="ru-RU" dirty="0" smtClean="0"/>
              <a:t>- в квадрат;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- обведи </a:t>
            </a:r>
            <a:r>
              <a:rPr lang="ru-RU" dirty="0" smtClean="0"/>
              <a:t>буквы</a:t>
            </a:r>
            <a:r>
              <a:rPr lang="ru-RU" dirty="0" smtClean="0"/>
              <a:t>, обозначающие </a:t>
            </a:r>
            <a:r>
              <a:rPr lang="ru-RU" dirty="0" smtClean="0">
                <a:solidFill>
                  <a:srgbClr val="C00000"/>
                </a:solidFill>
              </a:rPr>
              <a:t>гласные</a:t>
            </a:r>
            <a:r>
              <a:rPr lang="ru-RU" dirty="0" smtClean="0"/>
              <a:t> звуки</a:t>
            </a:r>
            <a:r>
              <a:rPr lang="ru-RU" dirty="0" smtClean="0"/>
              <a:t>, которые </a:t>
            </a:r>
            <a:r>
              <a:rPr lang="ru-RU" dirty="0" smtClean="0"/>
              <a:t>указывают на </a:t>
            </a:r>
            <a:r>
              <a:rPr lang="ru-RU" dirty="0" smtClean="0">
                <a:solidFill>
                  <a:srgbClr val="0070C0"/>
                </a:solidFill>
              </a:rPr>
              <a:t>твёрдость</a:t>
            </a:r>
            <a:r>
              <a:rPr lang="ru-RU" dirty="0" smtClean="0"/>
              <a:t> согласного звука в кружок</a:t>
            </a:r>
            <a:r>
              <a:rPr lang="ru-RU" dirty="0" smtClean="0"/>
              <a:t>, а </a:t>
            </a:r>
            <a:r>
              <a:rPr lang="ru-RU" dirty="0" smtClean="0"/>
              <a:t>буквы</a:t>
            </a:r>
            <a:r>
              <a:rPr lang="ru-RU" dirty="0" smtClean="0"/>
              <a:t>, обозначающие </a:t>
            </a:r>
            <a:r>
              <a:rPr lang="ru-RU" dirty="0" smtClean="0">
                <a:solidFill>
                  <a:srgbClr val="C00000"/>
                </a:solidFill>
              </a:rPr>
              <a:t>гласные</a:t>
            </a:r>
            <a:r>
              <a:rPr lang="ru-RU" dirty="0" smtClean="0"/>
              <a:t> звуки</a:t>
            </a:r>
            <a:r>
              <a:rPr lang="ru-RU" dirty="0" smtClean="0"/>
              <a:t>, которые </a:t>
            </a:r>
            <a:r>
              <a:rPr lang="ru-RU" dirty="0" smtClean="0"/>
              <a:t>указывают на </a:t>
            </a:r>
            <a:r>
              <a:rPr lang="ru-RU" dirty="0" smtClean="0">
                <a:solidFill>
                  <a:srgbClr val="00B050"/>
                </a:solidFill>
              </a:rPr>
              <a:t>мягкость </a:t>
            </a:r>
            <a:r>
              <a:rPr lang="ru-RU" dirty="0" smtClean="0"/>
              <a:t>согласного звука </a:t>
            </a:r>
            <a:r>
              <a:rPr lang="ru-RU" dirty="0" smtClean="0"/>
              <a:t>–       в квадрат;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- обведи </a:t>
            </a:r>
            <a:r>
              <a:rPr lang="ru-RU" dirty="0" smtClean="0"/>
              <a:t>буквы</a:t>
            </a:r>
            <a:r>
              <a:rPr lang="ru-RU" dirty="0" smtClean="0"/>
              <a:t>, обозначающие </a:t>
            </a:r>
            <a:r>
              <a:rPr lang="ru-RU" dirty="0" smtClean="0">
                <a:solidFill>
                  <a:srgbClr val="0070C0"/>
                </a:solidFill>
              </a:rPr>
              <a:t>твёрдый</a:t>
            </a:r>
            <a:r>
              <a:rPr lang="ru-RU" dirty="0" smtClean="0"/>
              <a:t> парный согласный звук в кружок</a:t>
            </a:r>
            <a:r>
              <a:rPr lang="ru-RU" dirty="0" smtClean="0"/>
              <a:t>, а буквы, обозначающие </a:t>
            </a:r>
            <a:r>
              <a:rPr lang="ru-RU" dirty="0" smtClean="0">
                <a:solidFill>
                  <a:srgbClr val="00B050"/>
                </a:solidFill>
              </a:rPr>
              <a:t>мягкий</a:t>
            </a:r>
            <a:r>
              <a:rPr lang="ru-RU" dirty="0" smtClean="0"/>
              <a:t> согласный звук </a:t>
            </a:r>
            <a:r>
              <a:rPr lang="ru-RU" dirty="0" smtClean="0"/>
              <a:t>- в </a:t>
            </a:r>
            <a:r>
              <a:rPr lang="ru-RU" dirty="0" smtClean="0"/>
              <a:t>квадрат.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Счёт </a:t>
            </a:r>
            <a:r>
              <a:rPr lang="ru-RU" sz="2400" b="1" i="1" dirty="0" smtClean="0">
                <a:solidFill>
                  <a:srgbClr val="C00000"/>
                </a:solidFill>
              </a:rPr>
              <a:t>с </a:t>
            </a:r>
            <a:r>
              <a:rPr lang="ru-RU" sz="2400" b="1" i="1" dirty="0" smtClean="0">
                <a:solidFill>
                  <a:srgbClr val="C00000"/>
                </a:solidFill>
              </a:rPr>
              <a:t>помехой</a:t>
            </a:r>
            <a:endParaRPr lang="ru-RU" sz="24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		</a:t>
            </a:r>
            <a:r>
              <a:rPr lang="ru-RU" sz="2800" dirty="0" smtClean="0"/>
              <a:t>Ребенок </a:t>
            </a:r>
            <a:r>
              <a:rPr lang="ru-RU" sz="2800" dirty="0" smtClean="0"/>
              <a:t>называет </a:t>
            </a:r>
            <a:r>
              <a:rPr lang="ru-RU" sz="2800" dirty="0" smtClean="0"/>
              <a:t>числа </a:t>
            </a:r>
            <a:r>
              <a:rPr lang="ru-RU" sz="2800" dirty="0" smtClean="0"/>
              <a:t>от </a:t>
            </a:r>
            <a:r>
              <a:rPr lang="ru-RU" sz="2800" dirty="0" smtClean="0">
                <a:solidFill>
                  <a:srgbClr val="C00000"/>
                </a:solidFill>
              </a:rPr>
              <a:t>1</a:t>
            </a:r>
            <a:r>
              <a:rPr lang="ru-RU" sz="2800" dirty="0" smtClean="0"/>
              <a:t> до </a:t>
            </a:r>
            <a:r>
              <a:rPr lang="ru-RU" sz="2800" dirty="0" smtClean="0">
                <a:solidFill>
                  <a:srgbClr val="C00000"/>
                </a:solidFill>
              </a:rPr>
              <a:t>20</a:t>
            </a:r>
            <a:r>
              <a:rPr lang="ru-RU" sz="2800" dirty="0" smtClean="0"/>
              <a:t>, одновременно </a:t>
            </a:r>
            <a:r>
              <a:rPr lang="ru-RU" sz="2800" dirty="0" smtClean="0"/>
              <a:t>записывая </a:t>
            </a:r>
            <a:r>
              <a:rPr lang="ru-RU" sz="2800" dirty="0" smtClean="0"/>
              <a:t>их на листе бумаги или доске в обратном </a:t>
            </a:r>
            <a:r>
              <a:rPr lang="ru-RU" sz="2800" dirty="0" smtClean="0"/>
              <a:t>порядке</a:t>
            </a:r>
            <a:r>
              <a:rPr lang="ru-RU" sz="2800" dirty="0" smtClean="0"/>
              <a:t>: произносит </a:t>
            </a:r>
            <a:r>
              <a:rPr lang="ru-RU" sz="2800" dirty="0" smtClean="0">
                <a:solidFill>
                  <a:srgbClr val="C00000"/>
                </a:solidFill>
              </a:rPr>
              <a:t>«один»</a:t>
            </a:r>
            <a:r>
              <a:rPr lang="ru-RU" sz="2800" dirty="0" smtClean="0"/>
              <a:t>, а пишет </a:t>
            </a:r>
            <a:r>
              <a:rPr lang="ru-RU" sz="2800" dirty="0" smtClean="0">
                <a:solidFill>
                  <a:srgbClr val="C00000"/>
                </a:solidFill>
              </a:rPr>
              <a:t>20</a:t>
            </a:r>
            <a:r>
              <a:rPr lang="ru-RU" sz="2800" dirty="0" smtClean="0"/>
              <a:t>, </a:t>
            </a:r>
            <a:r>
              <a:rPr lang="ru-RU" sz="2800" dirty="0" smtClean="0"/>
              <a:t>произносит </a:t>
            </a:r>
            <a:r>
              <a:rPr lang="ru-RU" sz="2800" dirty="0" smtClean="0">
                <a:solidFill>
                  <a:srgbClr val="C00000"/>
                </a:solidFill>
              </a:rPr>
              <a:t>«два» </a:t>
            </a:r>
            <a:r>
              <a:rPr lang="ru-RU" sz="2800" dirty="0" smtClean="0"/>
              <a:t>, а пишет </a:t>
            </a:r>
            <a:r>
              <a:rPr lang="ru-RU" sz="2800" dirty="0" smtClean="0">
                <a:solidFill>
                  <a:srgbClr val="C00000"/>
                </a:solidFill>
              </a:rPr>
              <a:t>19</a:t>
            </a:r>
            <a:r>
              <a:rPr lang="ru-RU" sz="2800" dirty="0" smtClean="0"/>
              <a:t> и т.д.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/>
              <a:t>	На </a:t>
            </a:r>
            <a:r>
              <a:rPr lang="ru-RU" sz="2800" dirty="0" smtClean="0"/>
              <a:t>начальном этапе называет </a:t>
            </a:r>
            <a:r>
              <a:rPr lang="ru-RU" sz="2800" dirty="0" smtClean="0"/>
              <a:t>числа </a:t>
            </a:r>
            <a:r>
              <a:rPr lang="ru-RU" sz="2800" dirty="0" smtClean="0"/>
              <a:t>педагог</a:t>
            </a:r>
            <a:r>
              <a:rPr lang="ru-RU" sz="2800" dirty="0" smtClean="0"/>
              <a:t>, а </a:t>
            </a:r>
            <a:r>
              <a:rPr lang="ru-RU" sz="2800" dirty="0" smtClean="0"/>
              <a:t>ребёнок </a:t>
            </a:r>
            <a:r>
              <a:rPr lang="ru-RU" sz="2800" dirty="0" smtClean="0"/>
              <a:t>их записывает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		Подсчитывают </a:t>
            </a:r>
            <a:r>
              <a:rPr lang="ru-RU" sz="2800" dirty="0" smtClean="0"/>
              <a:t>время выполнения задания и число ошибок.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150</TotalTime>
  <Words>659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ИСПОЛЬЗОВАНИЕ УПРАЖНЕНИЙ ПО РАЗВИТИЮ ВНИМАНИЯ  МЛАДШИХ ШКОЛЬНИКОВ  НА ЗАНЯТИЯХ УЧИТЕЛЯ - ЛОГОПЕДА</vt:lpstr>
      <vt:lpstr>Внимание — избирательная направленность восприятия на тот или иной объект. </vt:lpstr>
      <vt:lpstr>Свойства внимания </vt:lpstr>
      <vt:lpstr>Особенности внимания у младших школьников </vt:lpstr>
      <vt:lpstr>Слайд 5</vt:lpstr>
      <vt:lpstr>Увеличение объема внимания и кратковременной памяти </vt:lpstr>
      <vt:lpstr>Слайд 7</vt:lpstr>
      <vt:lpstr>Упражнения для развития распределения внимания  </vt:lpstr>
      <vt:lpstr>Слайд 9</vt:lpstr>
      <vt:lpstr>Квадрат с цифрами </vt:lpstr>
      <vt:lpstr>«Не собьюсь» </vt:lpstr>
      <vt:lpstr>Упражнения для развития устойчивости и избирательности внимания  </vt:lpstr>
      <vt:lpstr>Диктанты по клеткам </vt:lpstr>
      <vt:lpstr>Упражнения для развития слухового внимания </vt:lpstr>
      <vt:lpstr>Слайд 15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УПРАЖНЕНИЙ ПО РАЗВИТИЮ ВНИМАНИЯ У МЛАДШИХ ШКОЛЬНИКОВ  У УЧИТЕЛЯ - ЛОГОПЕДА</dc:title>
  <dc:creator>Алексей</dc:creator>
  <cp:lastModifiedBy>алексей</cp:lastModifiedBy>
  <cp:revision>16</cp:revision>
  <dcterms:created xsi:type="dcterms:W3CDTF">2015-03-21T17:35:42Z</dcterms:created>
  <dcterms:modified xsi:type="dcterms:W3CDTF">2015-03-21T20:16:02Z</dcterms:modified>
</cp:coreProperties>
</file>