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1544-A276-4520-824E-D509D4209EA1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A4AF-5CD7-439D-A32C-067979E55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ru-RU" i="1" dirty="0" err="1" smtClean="0">
                <a:solidFill>
                  <a:srgbClr val="FF0000"/>
                </a:solidFill>
              </a:rPr>
              <a:t>Дисграфия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младших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школьников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Затруднённость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овладения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письмом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http://www.deti-budushego.com/files/1303_02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5728"/>
            <a:ext cx="3143272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5545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2" name="Picture 2" descr="дисграфия у детей психология дете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857364"/>
            <a:ext cx="4762500" cy="4486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Процесс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письма.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Замысел(план письменного высказывания)</a:t>
            </a:r>
          </a:p>
          <a:p>
            <a:r>
              <a:rPr lang="ru-RU" dirty="0" smtClean="0"/>
              <a:t>Предложение делится на слова.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слове-правильно</a:t>
            </a:r>
            <a:r>
              <a:rPr lang="ru-RU" dirty="0" smtClean="0"/>
              <a:t> определить звуковую</a:t>
            </a:r>
          </a:p>
          <a:p>
            <a:r>
              <a:rPr lang="ru-RU" dirty="0" smtClean="0"/>
              <a:t>структуру.</a:t>
            </a:r>
          </a:p>
          <a:p>
            <a:r>
              <a:rPr lang="ru-RU" dirty="0" err="1" smtClean="0"/>
              <a:t>Звук,выделенный</a:t>
            </a:r>
            <a:r>
              <a:rPr lang="ru-RU" dirty="0" smtClean="0"/>
              <a:t> из слова ,соотнести с определённой буквой.</a:t>
            </a:r>
            <a:endParaRPr lang="ru-RU" dirty="0"/>
          </a:p>
        </p:txBody>
      </p:sp>
      <p:pic>
        <p:nvPicPr>
          <p:cNvPr id="4098" name="Picture 2" descr="http://medkarta.com/pic/md/200916061340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429132"/>
            <a:ext cx="2857500" cy="22241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Виды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дисграфии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</a:t>
            </a:r>
            <a:r>
              <a:rPr lang="ru-RU" dirty="0" err="1" smtClean="0"/>
              <a:t>дисграфии,как</a:t>
            </a:r>
            <a:r>
              <a:rPr lang="ru-RU" dirty="0" smtClean="0"/>
              <a:t> </a:t>
            </a:r>
            <a:r>
              <a:rPr lang="ru-RU" dirty="0" err="1" smtClean="0"/>
              <a:t>о</a:t>
            </a:r>
            <a:r>
              <a:rPr lang="ru-RU" dirty="0" smtClean="0"/>
              <a:t> диагнозе можно говорить в том </a:t>
            </a:r>
            <a:r>
              <a:rPr lang="ru-RU" dirty="0" err="1" smtClean="0"/>
              <a:t>случае,если</a:t>
            </a:r>
            <a:r>
              <a:rPr lang="ru-RU" dirty="0" smtClean="0"/>
              <a:t> у ребёнка при письме обнаруживаются не случайные </a:t>
            </a:r>
            <a:r>
              <a:rPr lang="ru-RU" dirty="0" err="1" smtClean="0"/>
              <a:t>ошибки,а</a:t>
            </a:r>
            <a:r>
              <a:rPr lang="ru-RU" dirty="0" smtClean="0"/>
              <a:t> однотипные и повторяющиеся в течение долгого времени.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Фонематическая(акустическая)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Замена </a:t>
            </a:r>
            <a:r>
              <a:rPr lang="ru-RU" dirty="0" err="1" smtClean="0"/>
              <a:t>букв,соответствующих</a:t>
            </a:r>
            <a:r>
              <a:rPr lang="ru-RU" dirty="0" smtClean="0"/>
              <a:t> фонетически близким звукам</a:t>
            </a:r>
          </a:p>
          <a:p>
            <a:r>
              <a:rPr lang="ru-RU" i="1" cap="all" dirty="0" smtClean="0">
                <a:solidFill>
                  <a:srgbClr val="FF0000"/>
                </a:solidFill>
              </a:rPr>
              <a:t>Д</a:t>
            </a:r>
            <a:r>
              <a:rPr lang="ru-RU" i="1" cap="all" dirty="0" smtClean="0"/>
              <a:t>очка-</a:t>
            </a:r>
            <a:r>
              <a:rPr lang="ru-RU" i="1" cap="all" dirty="0" smtClean="0">
                <a:solidFill>
                  <a:srgbClr val="FF0000"/>
                </a:solidFill>
              </a:rPr>
              <a:t>т</a:t>
            </a:r>
            <a:r>
              <a:rPr lang="ru-RU" i="1" cap="all" dirty="0" smtClean="0"/>
              <a:t>очка</a:t>
            </a:r>
          </a:p>
          <a:p>
            <a:r>
              <a:rPr lang="ru-RU" i="1" cap="all" dirty="0" smtClean="0"/>
              <a:t>Ка</a:t>
            </a:r>
            <a:r>
              <a:rPr lang="ru-RU" i="1" cap="all" dirty="0" smtClean="0">
                <a:solidFill>
                  <a:srgbClr val="FF0000"/>
                </a:solidFill>
              </a:rPr>
              <a:t>с</a:t>
            </a:r>
            <a:r>
              <a:rPr lang="ru-RU" i="1" cap="all" dirty="0" smtClean="0"/>
              <a:t>ка-ка</a:t>
            </a:r>
            <a:r>
              <a:rPr lang="ru-RU" i="1" cap="all" dirty="0" smtClean="0">
                <a:solidFill>
                  <a:srgbClr val="FF0000"/>
                </a:solidFill>
              </a:rPr>
              <a:t>ш</a:t>
            </a:r>
            <a:r>
              <a:rPr lang="ru-RU" i="1" cap="all" dirty="0" smtClean="0"/>
              <a:t>ка</a:t>
            </a:r>
          </a:p>
          <a:p>
            <a:r>
              <a:rPr lang="ru-RU" i="1" cap="all" dirty="0" smtClean="0"/>
              <a:t>Л</a:t>
            </a:r>
            <a:r>
              <a:rPr lang="ru-RU" i="1" cap="all" dirty="0" smtClean="0">
                <a:solidFill>
                  <a:srgbClr val="FF0000"/>
                </a:solidFill>
              </a:rPr>
              <a:t>у</a:t>
            </a:r>
            <a:r>
              <a:rPr lang="ru-RU" i="1" cap="all" dirty="0" smtClean="0"/>
              <a:t>к-л</a:t>
            </a:r>
            <a:r>
              <a:rPr lang="ru-RU" i="1" cap="all" dirty="0" smtClean="0">
                <a:solidFill>
                  <a:srgbClr val="FF0000"/>
                </a:solidFill>
              </a:rPr>
              <a:t>ю</a:t>
            </a:r>
            <a:r>
              <a:rPr lang="ru-RU" i="1" cap="all" dirty="0" smtClean="0"/>
              <a:t>к</a:t>
            </a:r>
          </a:p>
          <a:p>
            <a:r>
              <a:rPr lang="ru-RU" i="1" cap="all" dirty="0" smtClean="0">
                <a:solidFill>
                  <a:srgbClr val="FF0000"/>
                </a:solidFill>
              </a:rPr>
              <a:t>Миши</a:t>
            </a:r>
            <a:r>
              <a:rPr lang="ru-RU" i="1" cap="all" dirty="0" smtClean="0"/>
              <a:t>на </a:t>
            </a:r>
            <a:r>
              <a:rPr lang="ru-RU" i="1" cap="all" dirty="0" err="1" smtClean="0"/>
              <a:t>машина-</a:t>
            </a:r>
            <a:r>
              <a:rPr lang="ru-RU" i="1" cap="all" dirty="0" err="1" smtClean="0">
                <a:solidFill>
                  <a:srgbClr val="FF0000"/>
                </a:solidFill>
              </a:rPr>
              <a:t>мыши</a:t>
            </a:r>
            <a:r>
              <a:rPr lang="ru-RU" i="1" cap="all" dirty="0" smtClean="0"/>
              <a:t> на машине</a:t>
            </a:r>
            <a:endParaRPr lang="ru-RU" i="1" cap="all" dirty="0"/>
          </a:p>
        </p:txBody>
      </p:sp>
      <p:pic>
        <p:nvPicPr>
          <p:cNvPr id="2050" name="Picture 2" descr="http://dmitrnov.fizteh.ru/photo/body-p/uho/uho-arpeagre48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786058"/>
            <a:ext cx="1414487" cy="21677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Оптическая(зрительная)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левом полушарии есть специальная </a:t>
            </a:r>
            <a:r>
              <a:rPr lang="ru-RU" dirty="0" err="1" smtClean="0"/>
              <a:t>область,отвечающая</a:t>
            </a:r>
            <a:r>
              <a:rPr lang="ru-RU" dirty="0" smtClean="0"/>
              <a:t> за </a:t>
            </a:r>
            <a:r>
              <a:rPr lang="ru-RU" dirty="0" err="1" smtClean="0"/>
              <a:t>буквы.Нарушение</a:t>
            </a:r>
            <a:r>
              <a:rPr lang="ru-RU" dirty="0" smtClean="0"/>
              <a:t> пространственных представлений проявляется в трудностях усвоения букв.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право,лево</a:t>
            </a:r>
            <a:r>
              <a:rPr lang="ru-RU" dirty="0" smtClean="0"/>
              <a:t> и т.д.)</a:t>
            </a:r>
          </a:p>
          <a:p>
            <a:r>
              <a:rPr lang="ru-RU" dirty="0" smtClean="0"/>
              <a:t>Смешиваются и </a:t>
            </a:r>
            <a:r>
              <a:rPr lang="ru-RU" dirty="0" err="1" smtClean="0"/>
              <a:t>взаимозаменяются</a:t>
            </a:r>
            <a:r>
              <a:rPr lang="ru-RU" dirty="0" smtClean="0"/>
              <a:t> похожие буквы   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-Э   </a:t>
            </a:r>
            <a:r>
              <a:rPr lang="ru-RU" dirty="0" smtClean="0">
                <a:solidFill>
                  <a:srgbClr val="FF0000"/>
                </a:solidFill>
              </a:rPr>
              <a:t>Р</a:t>
            </a:r>
            <a:r>
              <a:rPr lang="ru-RU" dirty="0" smtClean="0">
                <a:solidFill>
                  <a:srgbClr val="FF0000"/>
                </a:solidFill>
              </a:rPr>
              <a:t>-Ь</a:t>
            </a:r>
          </a:p>
          <a:p>
            <a:r>
              <a:rPr lang="ru-RU" dirty="0" err="1" smtClean="0"/>
              <a:t>Буквы,отличающиеся</a:t>
            </a:r>
            <a:r>
              <a:rPr lang="ru-RU" dirty="0" smtClean="0"/>
              <a:t> доп.элементами  </a:t>
            </a:r>
            <a:r>
              <a:rPr lang="ru-RU" dirty="0" smtClean="0">
                <a:solidFill>
                  <a:srgbClr val="FF0000"/>
                </a:solidFill>
              </a:rPr>
              <a:t>Л-Д 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-В</a:t>
            </a:r>
          </a:p>
          <a:p>
            <a:r>
              <a:rPr lang="ru-RU" dirty="0" err="1" smtClean="0"/>
              <a:t>Буквы,состоящие</a:t>
            </a:r>
            <a:r>
              <a:rPr lang="ru-RU" dirty="0" smtClean="0"/>
              <a:t> из </a:t>
            </a:r>
            <a:r>
              <a:rPr lang="ru-RU" dirty="0" err="1" smtClean="0"/>
              <a:t>одинаковых,но</a:t>
            </a:r>
            <a:r>
              <a:rPr lang="ru-RU" dirty="0" smtClean="0"/>
              <a:t> различно расположенных в пространстве элементов 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Н-П-И   Т-Г    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images.businessweek.com/ss/06/04/sb_presentations/image/ey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357826"/>
            <a:ext cx="2250297" cy="1285884"/>
          </a:xfrm>
          <a:prstGeom prst="rect">
            <a:avLst/>
          </a:prstGeom>
          <a:noFill/>
        </p:spPr>
      </p:pic>
      <p:pic>
        <p:nvPicPr>
          <p:cNvPr id="22532" name="Picture 4" descr="http://easyschool.ru/il/6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5357826"/>
            <a:ext cx="3386140" cy="12050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Аграмматическая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Связана с нарушением грамматического строя речи.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Выбежал из дерева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Девочка пошёл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Выходные день</a:t>
            </a:r>
          </a:p>
          <a:p>
            <a:r>
              <a:rPr lang="ru-RU" dirty="0" smtClean="0"/>
              <a:t>Ученик не владеет правилами изменения слов по </a:t>
            </a:r>
            <a:r>
              <a:rPr lang="ru-RU" dirty="0" err="1" smtClean="0"/>
              <a:t>падежам,числам,родам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logopedmaster.ru/userfiles/disg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643182"/>
            <a:ext cx="2381250" cy="15811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Дисграфия</a:t>
            </a:r>
            <a:r>
              <a:rPr lang="ru-RU" dirty="0" smtClean="0">
                <a:solidFill>
                  <a:srgbClr val="FF0000"/>
                </a:solidFill>
              </a:rPr>
              <a:t> на почве нарушения языкового анализа и синтеза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 письме проявляется в искажениях структуры слова и предложения.</a:t>
            </a:r>
          </a:p>
          <a:p>
            <a:r>
              <a:rPr lang="ru-RU" dirty="0" smtClean="0"/>
              <a:t>Наиболее часто встречаются искажения </a:t>
            </a:r>
            <a:r>
              <a:rPr lang="ru-RU" dirty="0" err="1" smtClean="0"/>
              <a:t>звуко</a:t>
            </a:r>
            <a:r>
              <a:rPr lang="ru-RU" dirty="0" smtClean="0"/>
              <a:t>- буквенной структуры слова.</a:t>
            </a:r>
          </a:p>
          <a:p>
            <a:r>
              <a:rPr lang="ru-RU" i="1" dirty="0" err="1" smtClean="0"/>
              <a:t>д</a:t>
            </a:r>
            <a:r>
              <a:rPr lang="ru-RU" i="1" dirty="0" err="1" smtClean="0"/>
              <a:t>и</a:t>
            </a:r>
            <a:r>
              <a:rPr lang="ru-RU" i="1" dirty="0" err="1" smtClean="0">
                <a:solidFill>
                  <a:srgbClr val="FF0000"/>
                </a:solidFill>
              </a:rPr>
              <a:t>к</a:t>
            </a:r>
            <a:r>
              <a:rPr lang="ru-RU" i="1" dirty="0" err="1" smtClean="0"/>
              <a:t>та</a:t>
            </a:r>
            <a:r>
              <a:rPr lang="ru-RU" i="1" dirty="0" err="1" smtClean="0">
                <a:solidFill>
                  <a:srgbClr val="FF0000"/>
                </a:solidFill>
              </a:rPr>
              <a:t>н</a:t>
            </a:r>
            <a:r>
              <a:rPr lang="ru-RU" i="1" dirty="0" err="1" smtClean="0"/>
              <a:t>т-дикат</a:t>
            </a:r>
            <a:r>
              <a:rPr lang="ru-RU" i="1" dirty="0" smtClean="0"/>
              <a:t>    </a:t>
            </a:r>
            <a:r>
              <a:rPr lang="ru-RU" i="1" dirty="0" err="1" smtClean="0"/>
              <a:t>с</a:t>
            </a:r>
            <a:r>
              <a:rPr lang="ru-RU" i="1" dirty="0" err="1" smtClean="0">
                <a:solidFill>
                  <a:srgbClr val="FF0000"/>
                </a:solidFill>
              </a:rPr>
              <a:t>о</a:t>
            </a:r>
            <a:r>
              <a:rPr lang="ru-RU" i="1" dirty="0" err="1" smtClean="0"/>
              <a:t>бака-сбака</a:t>
            </a:r>
            <a:r>
              <a:rPr lang="ru-RU" i="1" dirty="0" smtClean="0"/>
              <a:t>   </a:t>
            </a:r>
            <a:endParaRPr lang="ru-RU" i="1" dirty="0" smtClean="0"/>
          </a:p>
          <a:p>
            <a:r>
              <a:rPr lang="ru-RU" i="1" dirty="0" err="1" smtClean="0">
                <a:solidFill>
                  <a:srgbClr val="FF0000"/>
                </a:solidFill>
              </a:rPr>
              <a:t>т</a:t>
            </a:r>
            <a:r>
              <a:rPr lang="ru-RU" i="1" dirty="0" err="1" smtClean="0">
                <a:solidFill>
                  <a:srgbClr val="FF0000"/>
                </a:solidFill>
              </a:rPr>
              <a:t>р</a:t>
            </a:r>
            <a:r>
              <a:rPr lang="ru-RU" i="1" dirty="0" err="1" smtClean="0"/>
              <a:t>опа-прота</a:t>
            </a:r>
            <a:endParaRPr lang="ru-RU" i="1" dirty="0" smtClean="0"/>
          </a:p>
          <a:p>
            <a:r>
              <a:rPr lang="ru-RU" i="1" dirty="0" err="1" smtClean="0"/>
              <a:t>т</a:t>
            </a:r>
            <a:r>
              <a:rPr lang="ru-RU" i="1" dirty="0" err="1" smtClean="0"/>
              <a:t>аскали-тас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err="1" smtClean="0"/>
              <a:t>кали</a:t>
            </a:r>
            <a:r>
              <a:rPr lang="ru-RU" i="1" dirty="0" smtClean="0"/>
              <a:t>   </a:t>
            </a:r>
            <a:r>
              <a:rPr lang="ru-RU" i="1" dirty="0" err="1" smtClean="0">
                <a:solidFill>
                  <a:srgbClr val="FF0000"/>
                </a:solidFill>
              </a:rPr>
              <a:t>ста-кан</a:t>
            </a:r>
            <a:r>
              <a:rPr lang="ru-RU" i="1" dirty="0" err="1" smtClean="0"/>
              <a:t>-така</a:t>
            </a:r>
            <a:endParaRPr lang="ru-RU" i="1" dirty="0" smtClean="0"/>
          </a:p>
          <a:p>
            <a:r>
              <a:rPr lang="ru-RU" dirty="0" smtClean="0"/>
              <a:t>Слитное написание </a:t>
            </a:r>
            <a:r>
              <a:rPr lang="ru-RU" dirty="0" err="1" smtClean="0"/>
              <a:t>слов,особенно</a:t>
            </a:r>
            <a:r>
              <a:rPr lang="ru-RU" dirty="0" smtClean="0"/>
              <a:t> предлогов с другими словами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и</a:t>
            </a:r>
            <a:r>
              <a:rPr lang="ru-RU" i="1" dirty="0" smtClean="0"/>
              <a:t>дё</a:t>
            </a:r>
            <a:r>
              <a:rPr lang="ru-RU" i="1" dirty="0" smtClean="0">
                <a:solidFill>
                  <a:srgbClr val="FF0000"/>
                </a:solidFill>
              </a:rPr>
              <a:t>т</a:t>
            </a:r>
            <a:r>
              <a:rPr lang="ru-RU" i="1" dirty="0" smtClean="0"/>
              <a:t> </a:t>
            </a:r>
            <a:r>
              <a:rPr lang="ru-RU" i="1" dirty="0" err="1" smtClean="0"/>
              <a:t>до</a:t>
            </a:r>
            <a:r>
              <a:rPr lang="ru-RU" i="1" dirty="0" err="1" smtClean="0">
                <a:solidFill>
                  <a:srgbClr val="FF0000"/>
                </a:solidFill>
              </a:rPr>
              <a:t>жд</a:t>
            </a:r>
            <a:r>
              <a:rPr lang="ru-RU" i="1" dirty="0" err="1" smtClean="0"/>
              <a:t>ь-идедошь</a:t>
            </a:r>
            <a:r>
              <a:rPr lang="ru-RU" i="1" dirty="0" smtClean="0"/>
              <a:t>      </a:t>
            </a:r>
            <a:r>
              <a:rPr lang="ru-RU" i="1" dirty="0" smtClean="0">
                <a:solidFill>
                  <a:srgbClr val="FF0000"/>
                </a:solidFill>
              </a:rPr>
              <a:t>в </a:t>
            </a:r>
            <a:r>
              <a:rPr lang="ru-RU" i="1" dirty="0" err="1" smtClean="0"/>
              <a:t>доме-вдоме</a:t>
            </a:r>
            <a:endParaRPr lang="ru-RU" i="1" dirty="0" smtClean="0"/>
          </a:p>
          <a:p>
            <a:r>
              <a:rPr lang="ru-RU" dirty="0" smtClean="0"/>
              <a:t>Раздельное написание приставки и корня слова</a:t>
            </a:r>
          </a:p>
          <a:p>
            <a:r>
              <a:rPr lang="ru-RU" i="1" dirty="0" err="1" smtClean="0">
                <a:solidFill>
                  <a:srgbClr val="FF0000"/>
                </a:solidFill>
              </a:rPr>
              <a:t>н</a:t>
            </a:r>
            <a:r>
              <a:rPr lang="ru-RU" i="1" dirty="0" err="1" smtClean="0">
                <a:solidFill>
                  <a:srgbClr val="FF0000"/>
                </a:solidFill>
              </a:rPr>
              <a:t>а</a:t>
            </a:r>
            <a:r>
              <a:rPr lang="ru-RU" i="1" dirty="0" err="1" smtClean="0"/>
              <a:t>ступила-на</a:t>
            </a:r>
            <a:r>
              <a:rPr lang="ru-RU" i="1" dirty="0" smtClean="0"/>
              <a:t> ступила</a:t>
            </a:r>
            <a:endParaRPr lang="ru-RU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Дизорфография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Отсутствие «чутья» на орфограммы.</a:t>
            </a:r>
          </a:p>
          <a:p>
            <a:r>
              <a:rPr lang="ru-RU" dirty="0" smtClean="0"/>
              <a:t>На странице ребёнок может допустить от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15</a:t>
            </a:r>
            <a:r>
              <a:rPr lang="ru-RU" dirty="0" smtClean="0"/>
              <a:t> до </a:t>
            </a:r>
            <a:r>
              <a:rPr lang="ru-RU" dirty="0" smtClean="0">
                <a:solidFill>
                  <a:srgbClr val="FF0000"/>
                </a:solidFill>
              </a:rPr>
              <a:t>60 </a:t>
            </a:r>
            <a:r>
              <a:rPr lang="ru-RU" dirty="0" smtClean="0"/>
              <a:t>ошибок.</a:t>
            </a:r>
          </a:p>
          <a:p>
            <a:r>
              <a:rPr lang="ru-RU" dirty="0" smtClean="0"/>
              <a:t>Ребёнок знает </a:t>
            </a:r>
            <a:r>
              <a:rPr lang="ru-RU" dirty="0" err="1" smtClean="0"/>
              <a:t>правила,а</a:t>
            </a:r>
            <a:r>
              <a:rPr lang="ru-RU" dirty="0" smtClean="0"/>
              <a:t> применить не может.</a:t>
            </a:r>
            <a:endParaRPr lang="ru-RU" dirty="0"/>
          </a:p>
        </p:txBody>
      </p:sp>
      <p:pic>
        <p:nvPicPr>
          <p:cNvPr id="19458" name="Picture 2" descr="http://4.bp.blogspot.com/-SzCQiTPMf_M/TTgAYFNkeII/AAAAAAAAAG8/H-duT8kuBFE/s1600/Book_0306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286256"/>
            <a:ext cx="1905000" cy="18764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Причины возникновения </a:t>
            </a:r>
            <a:r>
              <a:rPr lang="ru-RU" dirty="0" err="1" smtClean="0">
                <a:solidFill>
                  <a:srgbClr val="FF0000"/>
                </a:solidFill>
              </a:rPr>
              <a:t>дисграфии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-нарушение функции головного </a:t>
            </a:r>
            <a:r>
              <a:rPr lang="ru-RU" dirty="0" err="1" smtClean="0"/>
              <a:t>мозга,возникшее</a:t>
            </a:r>
            <a:r>
              <a:rPr lang="ru-RU" dirty="0" smtClean="0"/>
              <a:t> в процессе </a:t>
            </a:r>
            <a:r>
              <a:rPr lang="ru-RU" dirty="0" err="1" smtClean="0"/>
              <a:t>паталогически</a:t>
            </a:r>
            <a:r>
              <a:rPr lang="ru-RU" dirty="0" smtClean="0"/>
              <a:t> протекающей беременности</a:t>
            </a:r>
          </a:p>
          <a:p>
            <a:r>
              <a:rPr lang="ru-RU" dirty="0" smtClean="0"/>
              <a:t>-нарушение устной речи (дошкольный период)</a:t>
            </a:r>
          </a:p>
          <a:p>
            <a:r>
              <a:rPr lang="ru-RU" dirty="0" smtClean="0"/>
              <a:t>-как </a:t>
            </a:r>
            <a:r>
              <a:rPr lang="ru-RU" dirty="0" err="1" smtClean="0"/>
              <a:t>говорю-так</a:t>
            </a:r>
            <a:r>
              <a:rPr lang="ru-RU" dirty="0" smtClean="0"/>
              <a:t> и пишу</a:t>
            </a:r>
          </a:p>
          <a:p>
            <a:r>
              <a:rPr lang="ru-RU" i="1" dirty="0" smtClean="0"/>
              <a:t>ми</a:t>
            </a:r>
            <a:r>
              <a:rPr lang="ru-RU" i="1" dirty="0" smtClean="0">
                <a:solidFill>
                  <a:srgbClr val="FF0000"/>
                </a:solidFill>
              </a:rPr>
              <a:t>ш</a:t>
            </a:r>
            <a:r>
              <a:rPr lang="ru-RU" i="1" dirty="0" smtClean="0"/>
              <a:t>ка-ми</a:t>
            </a:r>
            <a:r>
              <a:rPr lang="ru-RU" i="1" dirty="0" smtClean="0">
                <a:solidFill>
                  <a:srgbClr val="FF0000"/>
                </a:solidFill>
              </a:rPr>
              <a:t>с</a:t>
            </a:r>
            <a:r>
              <a:rPr lang="ru-RU" i="1" dirty="0" smtClean="0"/>
              <a:t>ка      </a:t>
            </a:r>
            <a:r>
              <a:rPr lang="ru-RU" i="1" dirty="0" smtClean="0">
                <a:solidFill>
                  <a:srgbClr val="FF0000"/>
                </a:solidFill>
              </a:rPr>
              <a:t>з</a:t>
            </a:r>
            <a:r>
              <a:rPr lang="ru-RU" i="1" dirty="0" smtClean="0"/>
              <a:t>уб-</a:t>
            </a:r>
            <a:r>
              <a:rPr lang="ru-RU" i="1" dirty="0" smtClean="0">
                <a:solidFill>
                  <a:srgbClr val="FF0000"/>
                </a:solidFill>
              </a:rPr>
              <a:t>с</a:t>
            </a:r>
            <a:r>
              <a:rPr lang="ru-RU" i="1" dirty="0" smtClean="0"/>
              <a:t>уп   </a:t>
            </a:r>
          </a:p>
          <a:p>
            <a:r>
              <a:rPr lang="ru-RU" i="1" dirty="0" err="1" smtClean="0"/>
              <a:t>сково</a:t>
            </a:r>
            <a:r>
              <a:rPr lang="ru-RU" i="1" dirty="0" err="1" smtClean="0">
                <a:solidFill>
                  <a:srgbClr val="FF0000"/>
                </a:solidFill>
              </a:rPr>
              <a:t>р</a:t>
            </a:r>
            <a:r>
              <a:rPr lang="ru-RU" i="1" dirty="0" err="1" smtClean="0"/>
              <a:t>одка-скво</a:t>
            </a:r>
            <a:r>
              <a:rPr lang="ru-RU" i="1" dirty="0" err="1" smtClean="0">
                <a:solidFill>
                  <a:srgbClr val="FF0000"/>
                </a:solidFill>
              </a:rPr>
              <a:t>в</a:t>
            </a:r>
            <a:r>
              <a:rPr lang="ru-RU" i="1" dirty="0" err="1" smtClean="0"/>
              <a:t>одка</a:t>
            </a:r>
            <a:endParaRPr lang="ru-RU" i="1" dirty="0" smtClean="0"/>
          </a:p>
          <a:p>
            <a:r>
              <a:rPr lang="ru-RU" i="1" dirty="0" smtClean="0"/>
              <a:t>-проблемы со вниманием(копуши и «торопыжки»)</a:t>
            </a:r>
            <a:endParaRPr lang="ru-RU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259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Дисграфия у младших школьников.</vt:lpstr>
      <vt:lpstr>Процесс письма.</vt:lpstr>
      <vt:lpstr>Виды дисграфии.</vt:lpstr>
      <vt:lpstr>Фонематическая(акустическая)</vt:lpstr>
      <vt:lpstr>Оптическая(зрительная)</vt:lpstr>
      <vt:lpstr>Аграмматическая</vt:lpstr>
      <vt:lpstr>Дисграфия на почве нарушения языкового анализа и синтеза.</vt:lpstr>
      <vt:lpstr>Дизорфография.</vt:lpstr>
      <vt:lpstr>Причины возникновения дисграфии.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Дисграфия у младших школьников.</dc:title>
  <dc:creator>Admin</dc:creator>
  <cp:lastModifiedBy>Admin</cp:lastModifiedBy>
  <cp:revision>18</cp:revision>
  <dcterms:created xsi:type="dcterms:W3CDTF">2011-05-10T06:55:25Z</dcterms:created>
  <dcterms:modified xsi:type="dcterms:W3CDTF">2011-05-10T19:52:50Z</dcterms:modified>
</cp:coreProperties>
</file>